
<file path=[Content_Types].xml><?xml version="1.0" encoding="utf-8"?>
<Types xmlns="http://schemas.openxmlformats.org/package/2006/content-types">
  <Default Extension="xml" ContentType="application/xml"/>
  <Default Extension="jpeg" ContentType="image/jpeg"/>
  <Default Extension="tif" ContentType="image/tif"/>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4"/>
  </p:sldMasterIdLst>
  <p:notesMasterIdLst>
    <p:notesMasterId r:id="rId66"/>
  </p:notesMasterIdLst>
  <p:sldIdLst>
    <p:sldId id="471" r:id="rId5"/>
    <p:sldId id="411" r:id="rId6"/>
    <p:sldId id="472" r:id="rId7"/>
    <p:sldId id="418" r:id="rId8"/>
    <p:sldId id="473" r:id="rId9"/>
    <p:sldId id="419" r:id="rId10"/>
    <p:sldId id="422" r:id="rId11"/>
    <p:sldId id="424" r:id="rId12"/>
    <p:sldId id="425" r:id="rId13"/>
    <p:sldId id="428" r:id="rId14"/>
    <p:sldId id="429" r:id="rId15"/>
    <p:sldId id="430" r:id="rId16"/>
    <p:sldId id="431" r:id="rId17"/>
    <p:sldId id="432" r:id="rId18"/>
    <p:sldId id="433" r:id="rId19"/>
    <p:sldId id="434" r:id="rId20"/>
    <p:sldId id="474" r:id="rId21"/>
    <p:sldId id="316" r:id="rId22"/>
    <p:sldId id="475" r:id="rId23"/>
    <p:sldId id="452" r:id="rId24"/>
    <p:sldId id="453" r:id="rId25"/>
    <p:sldId id="321" r:id="rId26"/>
    <p:sldId id="322" r:id="rId27"/>
    <p:sldId id="459" r:id="rId28"/>
    <p:sldId id="440" r:id="rId29"/>
    <p:sldId id="441" r:id="rId30"/>
    <p:sldId id="476" r:id="rId31"/>
    <p:sldId id="477" r:id="rId32"/>
    <p:sldId id="458" r:id="rId33"/>
    <p:sldId id="455" r:id="rId34"/>
    <p:sldId id="443" r:id="rId35"/>
    <p:sldId id="478" r:id="rId36"/>
    <p:sldId id="466" r:id="rId37"/>
    <p:sldId id="462" r:id="rId38"/>
    <p:sldId id="465" r:id="rId39"/>
    <p:sldId id="467" r:id="rId40"/>
    <p:sldId id="468" r:id="rId41"/>
    <p:sldId id="469" r:id="rId42"/>
    <p:sldId id="470" r:id="rId43"/>
    <p:sldId id="481" r:id="rId44"/>
    <p:sldId id="484" r:id="rId45"/>
    <p:sldId id="450" r:id="rId46"/>
    <p:sldId id="483" r:id="rId47"/>
    <p:sldId id="330" r:id="rId48"/>
    <p:sldId id="331" r:id="rId49"/>
    <p:sldId id="332" r:id="rId50"/>
    <p:sldId id="333" r:id="rId51"/>
    <p:sldId id="334" r:id="rId52"/>
    <p:sldId id="335" r:id="rId53"/>
    <p:sldId id="336" r:id="rId54"/>
    <p:sldId id="377" r:id="rId55"/>
    <p:sldId id="363" r:id="rId56"/>
    <p:sldId id="380" r:id="rId57"/>
    <p:sldId id="381" r:id="rId58"/>
    <p:sldId id="382" r:id="rId59"/>
    <p:sldId id="339" r:id="rId60"/>
    <p:sldId id="342" r:id="rId61"/>
    <p:sldId id="350" r:id="rId62"/>
    <p:sldId id="351" r:id="rId63"/>
    <p:sldId id="485" r:id="rId64"/>
    <p:sldId id="479" r:id="rId65"/>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4269">
          <p15:clr>
            <a:srgbClr val="A4A3A4"/>
          </p15:clr>
        </p15:guide>
        <p15:guide id="2" pos="340">
          <p15:clr>
            <a:srgbClr val="A4A3A4"/>
          </p15:clr>
        </p15:guide>
        <p15:guide id="3" pos="192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FFFF"/>
    <a:srgbClr val="002C78"/>
    <a:srgbClr val="21438F"/>
    <a:srgbClr val="2750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Средний стиль 1 - акцент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Светлый стиль 2 - акцент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FECB4D8-DB02-4DC6-A0A2-4F2EBAE1DC90}" styleName="Средний стиль 1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Стиль из темы 1 - акцент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Светлый стиль 3 — акцент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Светлый стиль 1 — акцент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CAF9ED-07DC-4A11-8D7F-57B35C25682E}" styleName="Средний стиль 1 — акцент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F2DE63D5-997A-4646-A377-4702673A728D}" styleName="Светлый стиль 2 — акцент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9" autoAdjust="0"/>
    <p:restoredTop sz="92437" autoAdjust="0"/>
  </p:normalViewPr>
  <p:slideViewPr>
    <p:cSldViewPr>
      <p:cViewPr varScale="1">
        <p:scale>
          <a:sx n="49" d="100"/>
          <a:sy n="49" d="100"/>
        </p:scale>
        <p:origin x="1952" y="176"/>
      </p:cViewPr>
      <p:guideLst>
        <p:guide orient="horz" pos="4269"/>
        <p:guide pos="340"/>
        <p:guide pos="1927"/>
      </p:guideLst>
    </p:cSldViewPr>
  </p:slideViewPr>
  <p:outlineViewPr>
    <p:cViewPr>
      <p:scale>
        <a:sx n="33" d="100"/>
        <a:sy n="33" d="100"/>
      </p:scale>
      <p:origin x="0" y="0"/>
    </p:cViewPr>
  </p:outlin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notesMaster" Target="notesMasters/notesMaster1.xml"/><Relationship Id="rId67" Type="http://schemas.openxmlformats.org/officeDocument/2006/relationships/presProps" Target="presProps.xml"/><Relationship Id="rId68" Type="http://schemas.openxmlformats.org/officeDocument/2006/relationships/viewProps" Target="viewProps.xml"/><Relationship Id="rId69" Type="http://schemas.openxmlformats.org/officeDocument/2006/relationships/theme" Target="theme/theme1.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70" Type="http://schemas.openxmlformats.org/officeDocument/2006/relationships/tableStyles" Target="tableStyles.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media/image1.png>
</file>

<file path=ppt/media/image10.png>
</file>

<file path=ppt/media/image11.tiff>
</file>

<file path=ppt/media/image12.tiff>
</file>

<file path=ppt/media/image13.tif>
</file>

<file path=ppt/media/image14.tif>
</file>

<file path=ppt/media/image15.tif>
</file>

<file path=ppt/media/image16.tif>
</file>

<file path=ppt/media/image17.tif>
</file>

<file path=ppt/media/image18.tif>
</file>

<file path=ppt/media/image19.tif>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905B674B-12CC-451C-AB26-4534792A9C31}" type="datetimeFigureOut">
              <a:rPr lang="en-US"/>
              <a:pPr>
                <a:defRPr/>
              </a:pPr>
              <a:t>9/4/17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572A5AAF-689B-46C5-AEA8-B5E4FB60F770}" type="slidenum">
              <a:rPr lang="en-US"/>
              <a:pPr>
                <a:defRPr/>
              </a:pPr>
              <a:t>‹#›</a:t>
            </a:fld>
            <a:endParaRPr lang="en-US"/>
          </a:p>
        </p:txBody>
      </p:sp>
    </p:spTree>
    <p:extLst>
      <p:ext uri="{BB962C8B-B14F-4D97-AF65-F5344CB8AC3E}">
        <p14:creationId xmlns:p14="http://schemas.microsoft.com/office/powerpoint/2010/main" val="305397806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 Id="rId3" Type="http://schemas.openxmlformats.org/officeDocument/2006/relationships/hyperlink" Target="http://sergeyteplyakov.blogspot.com/2014/03/template-method-design-pattern.html"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noRot="1" noChangeAspect="1"/>
          </p:cNvSpPr>
          <p:nvPr>
            <p:ph type="sldImg"/>
          </p:nvPr>
        </p:nvSpPr>
        <p:spPr>
          <a:prstGeom prst="rect">
            <a:avLst/>
          </a:prstGeom>
        </p:spPr>
        <p:txBody>
          <a:bodyPr/>
          <a:lstStyle/>
          <a:p>
            <a:pPr lvl="0"/>
            <a:endParaRPr/>
          </a:p>
        </p:txBody>
      </p:sp>
      <p:sp>
        <p:nvSpPr>
          <p:cNvPr id="251" name="Shape 251"/>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dirty="0">
                <a:latin typeface="Calibri"/>
                <a:ea typeface="Calibri"/>
                <a:cs typeface="Calibri"/>
                <a:sym typeface="Calibri"/>
              </a:rPr>
              <a:t>Clr поддерживает статические, экземплярные, виртуальные и абстрактные свойства. Свойства могут помечаться модификатором доступа и определятся в интерфейсах.</a:t>
            </a:r>
          </a:p>
          <a:p>
            <a:pPr lvl="0" defTabSz="914400">
              <a:lnSpc>
                <a:spcPct val="100000"/>
              </a:lnSpc>
              <a:spcBef>
                <a:spcPts val="400"/>
              </a:spcBef>
              <a:defRPr sz="1800"/>
            </a:pPr>
            <a:r>
              <a:rPr sz="1200" dirty="0">
                <a:latin typeface="Calibri"/>
                <a:ea typeface="Calibri"/>
                <a:cs typeface="Calibri"/>
                <a:sym typeface="Calibri"/>
              </a:rPr>
              <a:t>Свойства нельзя перегрузить!</a:t>
            </a:r>
          </a:p>
        </p:txBody>
      </p:sp>
    </p:spTree>
    <p:extLst>
      <p:ext uri="{BB962C8B-B14F-4D97-AF65-F5344CB8AC3E}">
        <p14:creationId xmlns:p14="http://schemas.microsoft.com/office/powerpoint/2010/main" val="16816927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35</a:t>
            </a:fld>
            <a:endParaRPr lang="en-US"/>
          </a:p>
        </p:txBody>
      </p:sp>
    </p:spTree>
    <p:extLst>
      <p:ext uri="{BB962C8B-B14F-4D97-AF65-F5344CB8AC3E}">
        <p14:creationId xmlns:p14="http://schemas.microsoft.com/office/powerpoint/2010/main" val="11060594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ru-RU" dirty="0">
                <a:solidFill>
                  <a:schemeClr val="bg1"/>
                </a:solidFill>
                <a:latin typeface="Calibri" panose="020F0502020204030204" pitchFamily="34" charset="0"/>
              </a:rPr>
              <a:t>Использование интерфейса позволяет упростить разработку и выполнять стандартизацию кода</a:t>
            </a:r>
          </a:p>
          <a:p>
            <a:endParaRPr lang="en-US" dirty="0"/>
          </a:p>
        </p:txBody>
      </p:sp>
      <p:sp>
        <p:nvSpPr>
          <p:cNvPr id="4" name="Номер слайда 3"/>
          <p:cNvSpPr>
            <a:spLocks noGrp="1"/>
          </p:cNvSpPr>
          <p:nvPr>
            <p:ph type="sldNum" sz="quarter" idx="10"/>
          </p:nvPr>
        </p:nvSpPr>
        <p:spPr/>
        <p:txBody>
          <a:bodyPr/>
          <a:lstStyle/>
          <a:p>
            <a:pPr>
              <a:defRPr/>
            </a:pPr>
            <a:fld id="{572A5AAF-689B-46C5-AEA8-B5E4FB60F770}" type="slidenum">
              <a:rPr lang="en-US" smtClean="0"/>
              <a:pPr>
                <a:defRPr/>
              </a:pPr>
              <a:t>40</a:t>
            </a:fld>
            <a:endParaRPr lang="en-US"/>
          </a:p>
        </p:txBody>
      </p:sp>
    </p:spTree>
    <p:extLst>
      <p:ext uri="{BB962C8B-B14F-4D97-AF65-F5344CB8AC3E}">
        <p14:creationId xmlns:p14="http://schemas.microsoft.com/office/powerpoint/2010/main" val="9769382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ru-RU" sz="1200" b="0" i="1" kern="1200" dirty="0">
                <a:solidFill>
                  <a:schemeClr val="tx1"/>
                </a:solidFill>
                <a:latin typeface="+mn-lt"/>
                <a:ea typeface="+mn-ea"/>
                <a:cs typeface="+mn-cs"/>
              </a:rPr>
              <a:t>один интерфейс — множество методов! Любимый лозунг</a:t>
            </a:r>
            <a:endParaRPr lang="ru-RU"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41</a:t>
            </a:fld>
            <a:endParaRPr lang="en-US"/>
          </a:p>
        </p:txBody>
      </p:sp>
    </p:spTree>
    <p:extLst>
      <p:ext uri="{BB962C8B-B14F-4D97-AF65-F5344CB8AC3E}">
        <p14:creationId xmlns:p14="http://schemas.microsoft.com/office/powerpoint/2010/main" val="16189052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ru-RU" sz="1200" b="0" i="0" kern="1200" dirty="0">
                <a:solidFill>
                  <a:schemeClr val="tx1"/>
                </a:solidFill>
                <a:effectLst/>
                <a:latin typeface="+mn-lt"/>
                <a:ea typeface="+mn-ea"/>
                <a:cs typeface="+mn-cs"/>
              </a:rPr>
              <a:t>Аргументы класса говорят о том, что на данном уровне нельзя принять некоторое решение самостоятельно, и класс перекладывает его на вызывающий код. Наличие аргументов – это компромисс между простотой и гибкостью. Класс без аргументов/зависимостей прост в использовании, но у разных клиентов могут быть разные потребности, которые решаются «конфигурированием» класса с помощью аргументов.</a:t>
            </a:r>
          </a:p>
          <a:p>
            <a:r>
              <a:rPr lang="ru-RU" sz="1200" b="0" i="0" kern="1200" dirty="0">
                <a:solidFill>
                  <a:schemeClr val="tx1"/>
                </a:solidFill>
                <a:effectLst/>
                <a:latin typeface="+mn-lt"/>
                <a:ea typeface="+mn-ea"/>
                <a:cs typeface="+mn-cs"/>
              </a:rPr>
              <a:t>Чем сложнее аргументы, тем сложнее пользоваться классом. Проще всего, когда класс завязан на примитивные типы. Сложнее, когда он завязан на пользовательские неизменяемые типы. Еще сложнее, когда он завязан на интерфейсы или абстрактные классы. Последнее значит, что класс не знает, что ему понадобится и предлагает решить эту проблему клиентам.</a:t>
            </a:r>
          </a:p>
          <a:p>
            <a:r>
              <a:rPr lang="ru-RU" sz="1200" b="0" i="0" kern="1200" dirty="0">
                <a:solidFill>
                  <a:schemeClr val="tx1"/>
                </a:solidFill>
                <a:effectLst/>
                <a:latin typeface="+mn-lt"/>
                <a:ea typeface="+mn-ea"/>
                <a:cs typeface="+mn-cs"/>
              </a:rPr>
              <a:t>Причины, когда класс должен требовать интерфейсы в аргументах конструктора:</a:t>
            </a:r>
          </a:p>
          <a:p>
            <a:r>
              <a:rPr lang="ru-RU" sz="1200" b="1" i="0" kern="1200" dirty="0">
                <a:solidFill>
                  <a:schemeClr val="tx1"/>
                </a:solidFill>
                <a:effectLst/>
                <a:latin typeface="+mn-lt"/>
                <a:ea typeface="+mn-ea"/>
                <a:cs typeface="+mn-cs"/>
              </a:rPr>
              <a:t>Класс работает с семейством типов</a:t>
            </a:r>
            <a:r>
              <a:rPr lang="ru-RU" sz="1200" b="0" i="0" kern="1200" dirty="0">
                <a:solidFill>
                  <a:schemeClr val="tx1"/>
                </a:solidFill>
                <a:effectLst/>
                <a:latin typeface="+mn-lt"/>
                <a:ea typeface="+mn-ea"/>
                <a:cs typeface="+mn-cs"/>
              </a:rPr>
              <a:t>. «Семейство типов» уже существует и определяется требованиями текущей модели, а не воображением разработчика.</a:t>
            </a:r>
          </a:p>
          <a:p>
            <a:r>
              <a:rPr lang="ru-RU" sz="1200" b="1" i="0" kern="1200" dirty="0">
                <a:solidFill>
                  <a:schemeClr val="tx1"/>
                </a:solidFill>
                <a:effectLst/>
                <a:latin typeface="+mn-lt"/>
                <a:ea typeface="+mn-ea"/>
                <a:cs typeface="+mn-cs"/>
              </a:rPr>
              <a:t>Следствие DIP</a:t>
            </a:r>
            <a:r>
              <a:rPr lang="ru-RU" sz="1200" b="0" i="0" kern="1200" dirty="0">
                <a:solidFill>
                  <a:schemeClr val="tx1"/>
                </a:solidFill>
                <a:effectLst/>
                <a:latin typeface="+mn-lt"/>
                <a:ea typeface="+mn-ea"/>
                <a:cs typeface="+mn-cs"/>
              </a:rPr>
              <a:t>.</a:t>
            </a:r>
            <a:r>
              <a:rPr lang="ru-RU" sz="1200" b="1" i="0" kern="1200" dirty="0">
                <a:solidFill>
                  <a:schemeClr val="tx1"/>
                </a:solidFill>
                <a:effectLst/>
                <a:latin typeface="+mn-lt"/>
                <a:ea typeface="+mn-ea"/>
                <a:cs typeface="+mn-cs"/>
              </a:rPr>
              <a:t> </a:t>
            </a:r>
            <a:r>
              <a:rPr lang="ru-RU" sz="1200" b="0" i="0" kern="1200" dirty="0">
                <a:solidFill>
                  <a:schemeClr val="tx1"/>
                </a:solidFill>
                <a:effectLst/>
                <a:latin typeface="+mn-lt"/>
                <a:ea typeface="+mn-ea"/>
                <a:cs typeface="+mn-cs"/>
              </a:rPr>
              <a:t>Класс хочет общаться с объектом другого уровня. Он сам определяет интерфейс и требует его реализацию. Можно рассматривать, как особую форму паттерна Наблюдателя.</a:t>
            </a:r>
          </a:p>
          <a:p>
            <a:r>
              <a:rPr lang="ru-RU" sz="1200" b="1" i="0" kern="1200" dirty="0">
                <a:solidFill>
                  <a:schemeClr val="tx1"/>
                </a:solidFill>
                <a:effectLst/>
                <a:latin typeface="+mn-lt"/>
                <a:ea typeface="+mn-ea"/>
                <a:cs typeface="+mn-cs"/>
              </a:rPr>
              <a:t>Для обеспечения тестируемости. </a:t>
            </a:r>
            <a:r>
              <a:rPr lang="ru-RU" sz="1200" b="0" i="0" kern="1200" dirty="0">
                <a:solidFill>
                  <a:schemeClr val="tx1"/>
                </a:solidFill>
                <a:effectLst/>
                <a:latin typeface="+mn-lt"/>
                <a:ea typeface="+mn-ea"/>
                <a:cs typeface="+mn-cs"/>
              </a:rPr>
              <a:t>Полезно, только если реализация «абстракции» завязана на внешнее окружение. Даже в этом случае можно обойтись </a:t>
            </a:r>
            <a:r>
              <a:rPr lang="ru-RU" sz="1200" b="0" i="0" u="none" strike="noStrike" kern="1200" dirty="0">
                <a:solidFill>
                  <a:schemeClr val="tx1"/>
                </a:solidFill>
                <a:effectLst/>
                <a:latin typeface="+mn-lt"/>
                <a:ea typeface="+mn-ea"/>
                <a:cs typeface="+mn-cs"/>
                <a:hlinkClick r:id="rId3"/>
              </a:rPr>
              <a:t>Шаблонным Методом</a:t>
            </a:r>
            <a:r>
              <a:rPr lang="ru-RU" sz="1200" b="0" i="0" kern="1200" dirty="0">
                <a:solidFill>
                  <a:schemeClr val="tx1"/>
                </a:solidFill>
                <a:effectLst/>
                <a:latin typeface="+mn-lt"/>
                <a:ea typeface="+mn-ea"/>
                <a:cs typeface="+mn-cs"/>
              </a:rPr>
              <a:t>: выделить общение с внешним ресурсом не во внешнюю зависимость, а в виртуальный метод и переопределить его в тесте.</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42</a:t>
            </a:fld>
            <a:endParaRPr lang="en-US"/>
          </a:p>
        </p:txBody>
      </p:sp>
    </p:spTree>
    <p:extLst>
      <p:ext uri="{BB962C8B-B14F-4D97-AF65-F5344CB8AC3E}">
        <p14:creationId xmlns:p14="http://schemas.microsoft.com/office/powerpoint/2010/main" val="2147469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 name="Shape 450"/>
          <p:cNvSpPr>
            <a:spLocks noGrp="1" noRot="1" noChangeAspect="1"/>
          </p:cNvSpPr>
          <p:nvPr>
            <p:ph type="sldImg"/>
          </p:nvPr>
        </p:nvSpPr>
        <p:spPr>
          <a:prstGeom prst="rect">
            <a:avLst/>
          </a:prstGeom>
        </p:spPr>
        <p:txBody>
          <a:bodyPr/>
          <a:lstStyle/>
          <a:p>
            <a:pPr lvl="0"/>
            <a:endParaRPr/>
          </a:p>
        </p:txBody>
      </p:sp>
      <p:sp>
        <p:nvSpPr>
          <p:cNvPr id="451" name="Shape 451"/>
          <p:cNvSpPr>
            <a:spLocks noGrp="1"/>
          </p:cNvSpPr>
          <p:nvPr>
            <p:ph type="body" sz="quarter" idx="1"/>
          </p:nvPr>
        </p:nvSpPr>
        <p:spPr>
          <a:prstGeom prst="rect">
            <a:avLst/>
          </a:prstGeom>
        </p:spPr>
        <p:txBody>
          <a:bodyPr/>
          <a:lstStyle/>
          <a:p>
            <a:pPr lvl="0" defTabSz="914400">
              <a:lnSpc>
                <a:spcPct val="100000"/>
              </a:lnSpc>
              <a:spcBef>
                <a:spcPts val="400"/>
              </a:spcBef>
              <a:defRPr sz="1800"/>
            </a:pPr>
            <a:r>
              <a:rPr sz="1200">
                <a:latin typeface="Calibri"/>
                <a:ea typeface="Calibri"/>
                <a:cs typeface="Calibri"/>
                <a:sym typeface="Calibri"/>
              </a:rPr>
              <a:t>Могут привести к исключениям</a:t>
            </a:r>
          </a:p>
          <a:p>
            <a:pPr lvl="0" defTabSz="914400">
              <a:lnSpc>
                <a:spcPct val="100000"/>
              </a:lnSpc>
              <a:spcBef>
                <a:spcPts val="400"/>
              </a:spcBef>
              <a:defRPr sz="1800"/>
            </a:pPr>
            <a:r>
              <a:rPr sz="1200">
                <a:latin typeface="Calibri"/>
                <a:ea typeface="Calibri"/>
                <a:cs typeface="Calibri"/>
                <a:sym typeface="Calibri"/>
              </a:rPr>
              <a:t>Нельзя передавать в качестве парметров в методы с ключевыми словами ref out</a:t>
            </a:r>
          </a:p>
        </p:txBody>
      </p:sp>
    </p:spTree>
    <p:extLst>
      <p:ext uri="{BB962C8B-B14F-4D97-AF65-F5344CB8AC3E}">
        <p14:creationId xmlns:p14="http://schemas.microsoft.com/office/powerpoint/2010/main" val="19577477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ru-RU" sz="1200" b="0" i="0" kern="1200" dirty="0">
                <a:solidFill>
                  <a:schemeClr val="tx1"/>
                </a:solidFill>
                <a:effectLst/>
                <a:latin typeface="+mn-lt"/>
                <a:ea typeface="+mn-ea"/>
                <a:cs typeface="+mn-cs"/>
              </a:rPr>
              <a:t>Наследование, вместе с инкапсуляцией и полиморфизмом, является одной из трех основных характеристик (или </a:t>
            </a:r>
            <a:r>
              <a:rPr lang="ru-RU" sz="1200" b="0" i="1" kern="1200" dirty="0">
                <a:solidFill>
                  <a:schemeClr val="tx1"/>
                </a:solidFill>
                <a:effectLst/>
                <a:latin typeface="+mn-lt"/>
                <a:ea typeface="+mn-ea"/>
                <a:cs typeface="+mn-cs"/>
              </a:rPr>
              <a:t>базовых понятий</a:t>
            </a:r>
            <a:r>
              <a:rPr lang="ru-RU" sz="1200" b="0" i="0" kern="1200" dirty="0">
                <a:solidFill>
                  <a:schemeClr val="tx1"/>
                </a:solidFill>
                <a:effectLst/>
                <a:latin typeface="+mn-lt"/>
                <a:ea typeface="+mn-ea"/>
                <a:cs typeface="+mn-cs"/>
              </a:rPr>
              <a:t>) объектно-ориентированного программирования. </a:t>
            </a:r>
          </a:p>
          <a:p>
            <a:r>
              <a:rPr lang="ru-RU" sz="1200" b="0" i="0" kern="1200" dirty="0">
                <a:solidFill>
                  <a:schemeClr val="tx1"/>
                </a:solidFill>
                <a:effectLst/>
                <a:latin typeface="+mn-lt"/>
                <a:ea typeface="+mn-ea"/>
                <a:cs typeface="+mn-cs"/>
              </a:rPr>
              <a:t>Наследование позволяет создавать новые классы, которые </a:t>
            </a:r>
          </a:p>
          <a:p>
            <a:r>
              <a:rPr lang="ru-RU" sz="1200" b="0" i="0" kern="1200" dirty="0">
                <a:solidFill>
                  <a:schemeClr val="tx1"/>
                </a:solidFill>
                <a:effectLst/>
                <a:latin typeface="+mn-lt"/>
                <a:ea typeface="+mn-ea"/>
                <a:cs typeface="+mn-cs"/>
              </a:rPr>
              <a:t>повторно используют, </a:t>
            </a:r>
          </a:p>
          <a:p>
            <a:r>
              <a:rPr lang="ru-RU" sz="1200" b="0" i="0" kern="1200" dirty="0">
                <a:solidFill>
                  <a:schemeClr val="tx1"/>
                </a:solidFill>
                <a:effectLst/>
                <a:latin typeface="+mn-lt"/>
                <a:ea typeface="+mn-ea"/>
                <a:cs typeface="+mn-cs"/>
              </a:rPr>
              <a:t>расширяют и </a:t>
            </a:r>
          </a:p>
          <a:p>
            <a:r>
              <a:rPr lang="ru-RU" sz="1200" b="0" i="0" kern="1200" dirty="0">
                <a:solidFill>
                  <a:schemeClr val="tx1"/>
                </a:solidFill>
                <a:effectLst/>
                <a:latin typeface="+mn-lt"/>
                <a:ea typeface="+mn-ea"/>
                <a:cs typeface="+mn-cs"/>
              </a:rPr>
              <a:t>изменяют поведение, определенное в других классах. Класс, члены которого наследуются, называется </a:t>
            </a:r>
            <a:r>
              <a:rPr lang="ru-RU" sz="1200" b="0" i="1" kern="1200" dirty="0">
                <a:solidFill>
                  <a:schemeClr val="tx1"/>
                </a:solidFill>
                <a:effectLst/>
                <a:latin typeface="+mn-lt"/>
                <a:ea typeface="+mn-ea"/>
                <a:cs typeface="+mn-cs"/>
              </a:rPr>
              <a:t>базовым классом</a:t>
            </a:r>
            <a:r>
              <a:rPr lang="ru-RU" sz="1200" b="0" i="0" kern="1200" dirty="0">
                <a:solidFill>
                  <a:schemeClr val="tx1"/>
                </a:solidFill>
                <a:effectLst/>
                <a:latin typeface="+mn-lt"/>
                <a:ea typeface="+mn-ea"/>
                <a:cs typeface="+mn-cs"/>
              </a:rPr>
              <a:t>, а класс, который наследует эти члены, называется </a:t>
            </a:r>
            <a:r>
              <a:rPr lang="ru-RU" sz="1200" b="0" i="1" kern="1200" dirty="0">
                <a:solidFill>
                  <a:schemeClr val="tx1"/>
                </a:solidFill>
                <a:effectLst/>
                <a:latin typeface="+mn-lt"/>
                <a:ea typeface="+mn-ea"/>
                <a:cs typeface="+mn-cs"/>
              </a:rPr>
              <a:t>производным классом</a:t>
            </a:r>
            <a:r>
              <a:rPr lang="ru-RU" sz="1200" b="0" i="0" kern="1200" dirty="0">
                <a:solidFill>
                  <a:schemeClr val="tx1"/>
                </a:solidFill>
                <a:effectLst/>
                <a:latin typeface="+mn-lt"/>
                <a:ea typeface="+mn-ea"/>
                <a:cs typeface="+mn-cs"/>
              </a:rPr>
              <a:t>.</a:t>
            </a:r>
          </a:p>
          <a:p>
            <a:r>
              <a:rPr lang="ru-RU" sz="1200" b="0" i="0" kern="1200" dirty="0">
                <a:solidFill>
                  <a:schemeClr val="tx1"/>
                </a:solidFill>
                <a:effectLst/>
                <a:latin typeface="+mn-lt"/>
                <a:ea typeface="+mn-ea"/>
                <a:cs typeface="+mn-cs"/>
              </a:rPr>
              <a:t>Концептуально, производный класс является специализацией базового класса</a:t>
            </a:r>
            <a:endParaRPr lang="ru-RU"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18</a:t>
            </a:fld>
            <a:endParaRPr lang="en-US"/>
          </a:p>
        </p:txBody>
      </p:sp>
    </p:spTree>
    <p:extLst>
      <p:ext uri="{BB962C8B-B14F-4D97-AF65-F5344CB8AC3E}">
        <p14:creationId xmlns:p14="http://schemas.microsoft.com/office/powerpoint/2010/main" val="7198853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1143000" y="685800"/>
            <a:ext cx="4572000" cy="3429000"/>
          </a:xfrm>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pPr>
              <a:defRPr/>
            </a:pPr>
            <a:fld id="{572A5AAF-689B-46C5-AEA8-B5E4FB60F770}" type="slidenum">
              <a:rPr lang="en-US" smtClean="0"/>
              <a:pPr>
                <a:defRPr/>
              </a:pPr>
              <a:t>25</a:t>
            </a:fld>
            <a:endParaRPr lang="en-US"/>
          </a:p>
        </p:txBody>
      </p:sp>
    </p:spTree>
    <p:extLst>
      <p:ext uri="{BB962C8B-B14F-4D97-AF65-F5344CB8AC3E}">
        <p14:creationId xmlns:p14="http://schemas.microsoft.com/office/powerpoint/2010/main" val="29985254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sergeyteplyakov.blogspot.com</a:t>
            </a:r>
            <a:r>
              <a:rPr lang="en-US" dirty="0"/>
              <a:t>/2014/03/template-method-design-</a:t>
            </a:r>
            <a:r>
              <a:rPr lang="en-US" dirty="0" err="1"/>
              <a:t>pattern.html</a:t>
            </a:r>
            <a:endParaRPr lang="ru-RU" dirty="0"/>
          </a:p>
          <a:p>
            <a:r>
              <a:rPr lang="ru-RU" dirty="0"/>
              <a:t>Назначение: Шаблонный Метод определяет основу алгоритма и позволяет подклассам переопределять некоторые шаги алгоритма, не изменяя его структуру в целом.</a:t>
            </a:r>
          </a:p>
          <a:p>
            <a:r>
              <a:rPr lang="ru-RU" dirty="0"/>
              <a:t>Другими словами: шаблонный метод – это каркас, в который наследники могут подставить свои реализации.</a:t>
            </a:r>
          </a:p>
          <a:p>
            <a:endParaRPr lang="ru-RU" dirty="0"/>
          </a:p>
          <a:p>
            <a:pPr marL="0" marR="0" indent="0" algn="l" defTabSz="914400" rtl="0" eaLnBrk="0" fontAlgn="base" latinLnBrk="0" hangingPunct="0">
              <a:lnSpc>
                <a:spcPct val="100000"/>
              </a:lnSpc>
              <a:spcBef>
                <a:spcPct val="30000"/>
              </a:spcBef>
              <a:spcAft>
                <a:spcPct val="0"/>
              </a:spcAft>
              <a:buClrTx/>
              <a:buSzTx/>
              <a:buFontTx/>
              <a:buNone/>
              <a:tabLst/>
              <a:defRPr/>
            </a:pPr>
            <a:r>
              <a:rPr lang="ru-RU" dirty="0"/>
              <a:t>каждому наследнику придется решать, в какой момент вызвать базовую версию и вообще, приложить все усилия, чтобы не забыть это сделать. Такой подход используется довольно часто, но полученное решение едва ли будет отвечать принципу хорошего дизайна, который гласит, что код должно быть легко использовать правильно и сложно использовать неправильно</a:t>
            </a:r>
            <a:endParaRPr lang="en-US" dirty="0"/>
          </a:p>
          <a:p>
            <a:endParaRPr lang="en-US" dirty="0"/>
          </a:p>
          <a:p>
            <a:pPr marL="0" marR="0" indent="0" algn="l" defTabSz="914400" rtl="0" eaLnBrk="0" fontAlgn="base" latinLnBrk="0" hangingPunct="0">
              <a:lnSpc>
                <a:spcPct val="100000"/>
              </a:lnSpc>
              <a:spcBef>
                <a:spcPct val="30000"/>
              </a:spcBef>
              <a:spcAft>
                <a:spcPct val="0"/>
              </a:spcAft>
              <a:buClrTx/>
              <a:buSzTx/>
              <a:buFontTx/>
              <a:buNone/>
              <a:tabLst/>
              <a:defRPr/>
            </a:pPr>
            <a:r>
              <a:rPr lang="ru-RU" dirty="0"/>
              <a:t>Примеров использования паттерна Шаблонный Метод в .NET </a:t>
            </a:r>
            <a:r>
              <a:rPr lang="ru-RU" dirty="0" err="1"/>
              <a:t>Framework</a:t>
            </a:r>
            <a:r>
              <a:rPr lang="ru-RU" dirty="0"/>
              <a:t> довольно много. По большому счету, любой абстрактный класс, который содержит защищенный абстрактный метод является примером паттерна Шаблонный Метод.</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26</a:t>
            </a:fld>
            <a:endParaRPr lang="en-US"/>
          </a:p>
        </p:txBody>
      </p:sp>
    </p:spTree>
    <p:extLst>
      <p:ext uri="{BB962C8B-B14F-4D97-AF65-F5344CB8AC3E}">
        <p14:creationId xmlns:p14="http://schemas.microsoft.com/office/powerpoint/2010/main" val="37453884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200" kern="1200" dirty="0">
                <a:solidFill>
                  <a:schemeClr val="tx1"/>
                </a:solidFill>
                <a:latin typeface="+mn-lt"/>
                <a:ea typeface="+mn-ea"/>
                <a:cs typeface="+mn-cs"/>
              </a:rPr>
              <a:t>При вызове метода посредством ссылки на основе интерфейса </a:t>
            </a:r>
          </a:p>
          <a:p>
            <a:r>
              <a:rPr lang="ru-RU" sz="1200" kern="1200" dirty="0">
                <a:solidFill>
                  <a:schemeClr val="tx1"/>
                </a:solidFill>
                <a:latin typeface="+mn-lt"/>
                <a:ea typeface="+mn-ea"/>
                <a:cs typeface="+mn-cs"/>
              </a:rPr>
              <a:t>среда CLR во время выполнения определяет, какой метод </a:t>
            </a:r>
          </a:p>
          <a:p>
            <a:r>
              <a:rPr lang="ru-RU" sz="1200" kern="1200" dirty="0">
                <a:solidFill>
                  <a:schemeClr val="tx1"/>
                </a:solidFill>
                <a:latin typeface="+mn-lt"/>
                <a:ea typeface="+mn-ea"/>
                <a:cs typeface="+mn-cs"/>
              </a:rPr>
              <a:t>вызывается, используя неабстрактный тип указанного объекта. </a:t>
            </a:r>
          </a:p>
          <a:p>
            <a:r>
              <a:rPr lang="ru-RU" sz="1200" kern="1200" dirty="0">
                <a:solidFill>
                  <a:schemeClr val="tx1"/>
                </a:solidFill>
                <a:latin typeface="+mn-lt"/>
                <a:ea typeface="+mn-ea"/>
                <a:cs typeface="+mn-cs"/>
              </a:rPr>
              <a:t>Такой способ вызова методов называется динамической</a:t>
            </a:r>
          </a:p>
          <a:p>
            <a:r>
              <a:rPr lang="ru-RU" sz="1200" kern="1200" dirty="0" err="1">
                <a:solidFill>
                  <a:schemeClr val="tx1"/>
                </a:solidFill>
                <a:latin typeface="+mn-lt"/>
                <a:ea typeface="+mn-ea"/>
                <a:cs typeface="+mn-cs"/>
              </a:rPr>
              <a:t>диспетчиаризацией</a:t>
            </a:r>
            <a:r>
              <a:rPr lang="ru-RU" sz="1200" kern="1200" dirty="0">
                <a:solidFill>
                  <a:schemeClr val="tx1"/>
                </a:solidFill>
                <a:latin typeface="+mn-lt"/>
                <a:ea typeface="+mn-ea"/>
                <a:cs typeface="+mn-cs"/>
              </a:rPr>
              <a:t> методов (</a:t>
            </a:r>
            <a:r>
              <a:rPr lang="ru-RU" sz="1200" kern="1200" dirty="0" err="1">
                <a:solidFill>
                  <a:schemeClr val="tx1"/>
                </a:solidFill>
                <a:latin typeface="+mn-lt"/>
                <a:ea typeface="+mn-ea"/>
                <a:cs typeface="+mn-cs"/>
              </a:rPr>
              <a:t>dinamic</a:t>
            </a:r>
            <a:r>
              <a:rPr lang="ru-RU" sz="1200" kern="1200" dirty="0">
                <a:solidFill>
                  <a:schemeClr val="tx1"/>
                </a:solidFill>
                <a:latin typeface="+mn-lt"/>
                <a:ea typeface="+mn-ea"/>
                <a:cs typeface="+mn-cs"/>
              </a:rPr>
              <a:t> </a:t>
            </a:r>
            <a:r>
              <a:rPr lang="ru-RU" sz="1200" kern="1200" dirty="0" err="1">
                <a:solidFill>
                  <a:schemeClr val="tx1"/>
                </a:solidFill>
                <a:latin typeface="+mn-lt"/>
                <a:ea typeface="+mn-ea"/>
                <a:cs typeface="+mn-cs"/>
              </a:rPr>
              <a:t>method</a:t>
            </a:r>
            <a:r>
              <a:rPr lang="ru-RU" sz="1200" kern="1200" dirty="0">
                <a:solidFill>
                  <a:schemeClr val="tx1"/>
                </a:solidFill>
                <a:latin typeface="+mn-lt"/>
                <a:ea typeface="+mn-ea"/>
                <a:cs typeface="+mn-cs"/>
              </a:rPr>
              <a:t> </a:t>
            </a:r>
            <a:r>
              <a:rPr lang="ru-RU" sz="1200" kern="1200" dirty="0" err="1">
                <a:solidFill>
                  <a:schemeClr val="tx1"/>
                </a:solidFill>
                <a:latin typeface="+mn-lt"/>
                <a:ea typeface="+mn-ea"/>
                <a:cs typeface="+mn-cs"/>
              </a:rPr>
              <a:t>dispatch</a:t>
            </a:r>
            <a:r>
              <a:rPr lang="ru-RU" sz="1200" kern="1200" dirty="0">
                <a:solidFill>
                  <a:schemeClr val="tx1"/>
                </a:solidFill>
                <a:latin typeface="+mn-lt"/>
                <a:ea typeface="+mn-ea"/>
                <a:cs typeface="+mn-cs"/>
              </a:rPr>
              <a:t>).</a:t>
            </a:r>
          </a:p>
          <a:p>
            <a:r>
              <a:rPr lang="ru-RU" sz="1200" kern="1200" dirty="0">
                <a:solidFill>
                  <a:schemeClr val="tx1"/>
                </a:solidFill>
                <a:latin typeface="+mn-lt"/>
                <a:ea typeface="+mn-ea"/>
                <a:cs typeface="+mn-cs"/>
              </a:rPr>
              <a:t>Он является необходимым средством обеспечения полиморфизма.</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29</a:t>
            </a:fld>
            <a:endParaRPr lang="en-US"/>
          </a:p>
        </p:txBody>
      </p:sp>
    </p:spTree>
    <p:extLst>
      <p:ext uri="{BB962C8B-B14F-4D97-AF65-F5344CB8AC3E}">
        <p14:creationId xmlns:p14="http://schemas.microsoft.com/office/powerpoint/2010/main" val="1665947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200" kern="1200" dirty="0">
                <a:solidFill>
                  <a:schemeClr val="tx1"/>
                </a:solidFill>
                <a:latin typeface="+mn-lt"/>
                <a:ea typeface="+mn-ea"/>
                <a:cs typeface="+mn-cs"/>
              </a:rPr>
              <a:t>//При вызове метода посредством ссылки на основе интерфейса </a:t>
            </a:r>
          </a:p>
          <a:p>
            <a:r>
              <a:rPr lang="ru-RU" sz="1200" kern="1200" dirty="0">
                <a:solidFill>
                  <a:schemeClr val="tx1"/>
                </a:solidFill>
                <a:latin typeface="+mn-lt"/>
                <a:ea typeface="+mn-ea"/>
                <a:cs typeface="+mn-cs"/>
              </a:rPr>
              <a:t>//среда CLR во время выполнения определяет, какой метод </a:t>
            </a:r>
          </a:p>
          <a:p>
            <a:r>
              <a:rPr lang="ru-RU" sz="1200" kern="1200" dirty="0">
                <a:solidFill>
                  <a:schemeClr val="tx1"/>
                </a:solidFill>
                <a:latin typeface="+mn-lt"/>
                <a:ea typeface="+mn-ea"/>
                <a:cs typeface="+mn-cs"/>
              </a:rPr>
              <a:t>//вызывается, используя неабстрактный тип указанного объекта. </a:t>
            </a:r>
          </a:p>
          <a:p>
            <a:r>
              <a:rPr lang="ru-RU" sz="1200" kern="1200" dirty="0">
                <a:solidFill>
                  <a:schemeClr val="tx1"/>
                </a:solidFill>
                <a:latin typeface="+mn-lt"/>
                <a:ea typeface="+mn-ea"/>
                <a:cs typeface="+mn-cs"/>
              </a:rPr>
              <a:t>//Такой способ вызова методов называется динамической</a:t>
            </a:r>
          </a:p>
          <a:p>
            <a:r>
              <a:rPr lang="ru-RU" sz="1200" kern="1200" dirty="0">
                <a:solidFill>
                  <a:schemeClr val="tx1"/>
                </a:solidFill>
                <a:latin typeface="+mn-lt"/>
                <a:ea typeface="+mn-ea"/>
                <a:cs typeface="+mn-cs"/>
              </a:rPr>
              <a:t>//</a:t>
            </a:r>
            <a:r>
              <a:rPr lang="ru-RU" sz="1200" kern="1200" dirty="0" err="1">
                <a:solidFill>
                  <a:schemeClr val="tx1"/>
                </a:solidFill>
                <a:latin typeface="+mn-lt"/>
                <a:ea typeface="+mn-ea"/>
                <a:cs typeface="+mn-cs"/>
              </a:rPr>
              <a:t>диспетчиаризацией</a:t>
            </a:r>
            <a:r>
              <a:rPr lang="ru-RU" sz="1200" kern="1200" dirty="0">
                <a:solidFill>
                  <a:schemeClr val="tx1"/>
                </a:solidFill>
                <a:latin typeface="+mn-lt"/>
                <a:ea typeface="+mn-ea"/>
                <a:cs typeface="+mn-cs"/>
              </a:rPr>
              <a:t> методов (</a:t>
            </a:r>
            <a:r>
              <a:rPr lang="ru-RU" sz="1200" kern="1200" dirty="0" err="1">
                <a:solidFill>
                  <a:schemeClr val="tx1"/>
                </a:solidFill>
                <a:latin typeface="+mn-lt"/>
                <a:ea typeface="+mn-ea"/>
                <a:cs typeface="+mn-cs"/>
              </a:rPr>
              <a:t>dinamic</a:t>
            </a:r>
            <a:r>
              <a:rPr lang="ru-RU" sz="1200" kern="1200" dirty="0">
                <a:solidFill>
                  <a:schemeClr val="tx1"/>
                </a:solidFill>
                <a:latin typeface="+mn-lt"/>
                <a:ea typeface="+mn-ea"/>
                <a:cs typeface="+mn-cs"/>
              </a:rPr>
              <a:t> </a:t>
            </a:r>
            <a:r>
              <a:rPr lang="ru-RU" sz="1200" kern="1200" dirty="0" err="1">
                <a:solidFill>
                  <a:schemeClr val="tx1"/>
                </a:solidFill>
                <a:latin typeface="+mn-lt"/>
                <a:ea typeface="+mn-ea"/>
                <a:cs typeface="+mn-cs"/>
              </a:rPr>
              <a:t>method</a:t>
            </a:r>
            <a:r>
              <a:rPr lang="ru-RU" sz="1200" kern="1200" dirty="0">
                <a:solidFill>
                  <a:schemeClr val="tx1"/>
                </a:solidFill>
                <a:latin typeface="+mn-lt"/>
                <a:ea typeface="+mn-ea"/>
                <a:cs typeface="+mn-cs"/>
              </a:rPr>
              <a:t> </a:t>
            </a:r>
            <a:r>
              <a:rPr lang="ru-RU" sz="1200" kern="1200" dirty="0" err="1">
                <a:solidFill>
                  <a:schemeClr val="tx1"/>
                </a:solidFill>
                <a:latin typeface="+mn-lt"/>
                <a:ea typeface="+mn-ea"/>
                <a:cs typeface="+mn-cs"/>
              </a:rPr>
              <a:t>dispatch</a:t>
            </a:r>
            <a:r>
              <a:rPr lang="ru-RU" sz="1200" kern="1200" dirty="0">
                <a:solidFill>
                  <a:schemeClr val="tx1"/>
                </a:solidFill>
                <a:latin typeface="+mn-lt"/>
                <a:ea typeface="+mn-ea"/>
                <a:cs typeface="+mn-cs"/>
              </a:rPr>
              <a:t>).</a:t>
            </a:r>
          </a:p>
          <a:p>
            <a:r>
              <a:rPr lang="ru-RU" sz="1200" kern="1200" dirty="0">
                <a:solidFill>
                  <a:schemeClr val="tx1"/>
                </a:solidFill>
                <a:latin typeface="+mn-lt"/>
                <a:ea typeface="+mn-ea"/>
                <a:cs typeface="+mn-cs"/>
              </a:rPr>
              <a:t>//Он является необходимым средством обеспечения полиморфизма.</a:t>
            </a:r>
          </a:p>
          <a:p>
            <a:endParaRPr lang="en-US" sz="1200" kern="1200" dirty="0">
              <a:solidFill>
                <a:schemeClr val="tx1"/>
              </a:solidFill>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a:t>https://</a:t>
            </a:r>
            <a:r>
              <a:rPr lang="en-US" dirty="0" err="1"/>
              <a:t>msdn.microsoft.com</a:t>
            </a:r>
            <a:r>
              <a:rPr lang="en-US" dirty="0"/>
              <a:t>/</a:t>
            </a:r>
            <a:r>
              <a:rPr lang="en-US" dirty="0" err="1"/>
              <a:t>ru-ru</a:t>
            </a:r>
            <a:r>
              <a:rPr lang="en-US" dirty="0"/>
              <a:t>/library/ms173152(v=vs.100).</a:t>
            </a:r>
            <a:r>
              <a:rPr lang="en-US" dirty="0" err="1"/>
              <a:t>aspx</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30</a:t>
            </a:fld>
            <a:endParaRPr lang="en-US"/>
          </a:p>
        </p:txBody>
      </p:sp>
    </p:spTree>
    <p:extLst>
      <p:ext uri="{BB962C8B-B14F-4D97-AF65-F5344CB8AC3E}">
        <p14:creationId xmlns:p14="http://schemas.microsoft.com/office/powerpoint/2010/main" val="22356004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18 </a:t>
            </a:r>
            <a:r>
              <a:rPr lang="en-US" dirty="0" err="1"/>
              <a:t>str</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33</a:t>
            </a:fld>
            <a:endParaRPr lang="en-US"/>
          </a:p>
        </p:txBody>
      </p:sp>
    </p:spTree>
    <p:extLst>
      <p:ext uri="{BB962C8B-B14F-4D97-AF65-F5344CB8AC3E}">
        <p14:creationId xmlns:p14="http://schemas.microsoft.com/office/powerpoint/2010/main" val="16000286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normAutofit fontScale="92500" lnSpcReduction="10000"/>
          </a:bodyPr>
          <a:lstStyle/>
          <a:p>
            <a:pPr marL="342900" indent="-342900" defTabSz="914400">
              <a:lnSpc>
                <a:spcPct val="100000"/>
              </a:lnSpc>
              <a:spcBef>
                <a:spcPts val="400"/>
              </a:spcBef>
              <a:defRPr sz="1800">
                <a:latin typeface="Helvetica LT Std"/>
                <a:ea typeface="Helvetica LT Std"/>
                <a:cs typeface="Helvetica LT Std"/>
                <a:sym typeface="Helvetica LT Std"/>
              </a:defRPr>
            </a:pPr>
            <a:r>
              <a:rPr dirty="0"/>
              <a:t>Одним из множества способов создания поддерживаемого кода является использование слабого связывания. Еще в 1995 году, когда "Банда четырех" (Эрих Гамма, Ричард Хелм, Ральф Джонсон, Джон Влиссидс) написала книгу "Паттерны проектирования" ("Design Patterns"), существовало универсальное знание:</a:t>
            </a:r>
          </a:p>
          <a:p>
            <a:pPr marL="342900" indent="-342900" defTabSz="914400">
              <a:lnSpc>
                <a:spcPct val="100000"/>
              </a:lnSpc>
              <a:spcBef>
                <a:spcPts val="400"/>
              </a:spcBef>
              <a:defRPr sz="1800">
                <a:latin typeface="Helvetica LT Std"/>
                <a:ea typeface="Helvetica LT Std"/>
                <a:cs typeface="Helvetica LT Std"/>
                <a:sym typeface="Helvetica LT Std"/>
              </a:defRPr>
            </a:pPr>
            <a:r>
              <a:rPr dirty="0"/>
              <a:t>Программируй, основываясь на интерфейсе, а не на классах. Этот совет является не заключением, а скорее остроумной предпосылкой книги "Паттерны проектирования": он появляется на странице 18. </a:t>
            </a:r>
            <a:r>
              <a:rPr b="1" dirty="0"/>
              <a:t>Слабое связывание делает код расширяемым, а расширяемость делает его поддерживаемым</a:t>
            </a:r>
            <a:r>
              <a:rPr dirty="0"/>
              <a:t>. DI – это не более чем технология, которая разрешает слабое связывание.</a:t>
            </a:r>
          </a:p>
        </p:txBody>
      </p:sp>
    </p:spTree>
    <p:extLst>
      <p:ext uri="{BB962C8B-B14F-4D97-AF65-F5344CB8AC3E}">
        <p14:creationId xmlns:p14="http://schemas.microsoft.com/office/powerpoint/2010/main" val="2118421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ext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4"/>
          <p:cNvSpPr>
            <a:spLocks noGrp="1"/>
          </p:cNvSpPr>
          <p:nvPr>
            <p:ph type="body" sz="quarter" idx="10" hasCustomPrompt="1"/>
          </p:nvPr>
        </p:nvSpPr>
        <p:spPr>
          <a:xfrm>
            <a:off x="296214" y="1889830"/>
            <a:ext cx="8500056" cy="993073"/>
          </a:xfrm>
          <a:prstGeom prst="rect">
            <a:avLst/>
          </a:prstGeom>
        </p:spPr>
        <p:txBody>
          <a:bodyPr lIns="68580" tIns="0" rIns="68580" bIns="34290">
            <a:noAutofit/>
          </a:bodyPr>
          <a:lstStyle>
            <a:lvl1pPr marL="0" indent="0">
              <a:lnSpc>
                <a:spcPct val="85000"/>
              </a:lnSpc>
              <a:spcBef>
                <a:spcPts val="0"/>
              </a:spcBef>
              <a:buNone/>
              <a:defRPr sz="4100" kern="0" cap="all" spc="-75" baseline="0">
                <a:solidFill>
                  <a:schemeClr val="bg1"/>
                </a:solidFill>
                <a:latin typeface="Arial Black"/>
                <a:cs typeface="Arial Black"/>
              </a:defRPr>
            </a:lvl1pPr>
          </a:lstStyle>
          <a:p>
            <a:pPr lvl="0"/>
            <a:r>
              <a:rPr lang="en-US" dirty="0"/>
              <a:t>Click to add title</a:t>
            </a:r>
          </a:p>
        </p:txBody>
      </p:sp>
      <p:sp>
        <p:nvSpPr>
          <p:cNvPr id="9" name="Text Placeholder 5"/>
          <p:cNvSpPr>
            <a:spLocks noGrp="1"/>
          </p:cNvSpPr>
          <p:nvPr>
            <p:ph type="body" sz="quarter" idx="11" hasCustomPrompt="1"/>
          </p:nvPr>
        </p:nvSpPr>
        <p:spPr>
          <a:xfrm>
            <a:off x="296214" y="3561899"/>
            <a:ext cx="3688382" cy="370101"/>
          </a:xfrm>
          <a:prstGeom prst="rect">
            <a:avLst/>
          </a:prstGeom>
          <a:noFill/>
          <a:ln>
            <a:noFill/>
          </a:ln>
        </p:spPr>
        <p:txBody>
          <a:bodyPr wrap="none" lIns="68580" tIns="27432" rIns="68580" bIns="34290">
            <a:spAutoFit/>
          </a:bodyPr>
          <a:lstStyle>
            <a:lvl1pPr marL="0" indent="0">
              <a:spcBef>
                <a:spcPts val="0"/>
              </a:spcBef>
              <a:buFontTx/>
              <a:buNone/>
              <a:defRPr sz="2000" cap="all" baseline="0">
                <a:solidFill>
                  <a:srgbClr val="FFFFFF"/>
                </a:solidFill>
                <a:latin typeface="Arial Black"/>
                <a:cs typeface="Arial Black"/>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en-US" dirty="0"/>
              <a:t>CLICK TO ADD SUBTITLE</a:t>
            </a:r>
          </a:p>
        </p:txBody>
      </p:sp>
      <p:sp>
        <p:nvSpPr>
          <p:cNvPr id="11" name="Text Placeholder 11"/>
          <p:cNvSpPr>
            <a:spLocks noGrp="1"/>
          </p:cNvSpPr>
          <p:nvPr>
            <p:ph type="body" sz="quarter" idx="17" hasCustomPrompt="1"/>
          </p:nvPr>
        </p:nvSpPr>
        <p:spPr>
          <a:xfrm>
            <a:off x="296214" y="5459487"/>
            <a:ext cx="3820664" cy="373063"/>
          </a:xfrm>
          <a:prstGeom prst="rect">
            <a:avLst/>
          </a:prstGeom>
        </p:spPr>
        <p:txBody>
          <a:bodyPr lIns="68580" tIns="34290" rIns="68580" bIns="34290">
            <a:noAutofit/>
          </a:bodyPr>
          <a:lstStyle>
            <a:lvl1pPr marL="0" indent="0">
              <a:buNone/>
              <a:defRPr sz="2000" b="1" baseline="0">
                <a:solidFill>
                  <a:schemeClr val="bg1"/>
                </a:solidFill>
              </a:defRPr>
            </a:lvl1pPr>
          </a:lstStyle>
          <a:p>
            <a:pPr lvl="0"/>
            <a:r>
              <a:rPr lang="en-US" dirty="0" err="1"/>
              <a:t>Anzhelika</a:t>
            </a:r>
            <a:r>
              <a:rPr lang="en-US" dirty="0"/>
              <a:t> KRAVCHUK</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213" y="496490"/>
            <a:ext cx="1725769" cy="728685"/>
          </a:xfrm>
          <a:prstGeom prst="rect">
            <a:avLst/>
          </a:prstGeom>
        </p:spPr>
      </p:pic>
    </p:spTree>
    <p:extLst>
      <p:ext uri="{BB962C8B-B14F-4D97-AF65-F5344CB8AC3E}">
        <p14:creationId xmlns:p14="http://schemas.microsoft.com/office/powerpoint/2010/main" val="3942189714"/>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lank Title Only">
    <p:spTree>
      <p:nvGrpSpPr>
        <p:cNvPr id="1" name=""/>
        <p:cNvGrpSpPr/>
        <p:nvPr/>
      </p:nvGrpSpPr>
      <p:grpSpPr>
        <a:xfrm>
          <a:off x="0" y="0"/>
          <a:ext cx="0" cy="0"/>
          <a:chOff x="0" y="0"/>
          <a:chExt cx="0" cy="0"/>
        </a:xfrm>
      </p:grpSpPr>
      <p:sp>
        <p:nvSpPr>
          <p:cNvPr id="3"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3595678110"/>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mp; Content">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14399"/>
            <a:ext cx="8726607" cy="5357611"/>
          </a:xfrm>
          <a:prstGeom prst="rect">
            <a:avLst/>
          </a:prstGeom>
        </p:spPr>
        <p:txBody>
          <a:bodyPr vert="horz" lIns="68580" tIns="34290" rIns="68580" bIns="34290" rtlCol="0">
            <a:normAutofit/>
          </a:bodyPr>
          <a:lstStyle>
            <a:lvl1pPr marL="0" indent="0" algn="just">
              <a:lnSpc>
                <a:spcPct val="120000"/>
              </a:lnSpc>
              <a:spcBef>
                <a:spcPts val="0"/>
              </a:spcBef>
              <a:buNone/>
              <a:defRPr sz="1800" baseline="0">
                <a:solidFill>
                  <a:schemeClr val="accent2">
                    <a:lumMod val="50000"/>
                  </a:schemeClr>
                </a:solidFill>
                <a:latin typeface="Calibri" panose="020F0502020204030204" pitchFamily="34" charset="0"/>
              </a:defRPr>
            </a:lvl1pPr>
            <a:lvl2pPr>
              <a:defRPr sz="1200"/>
            </a:lvl2pPr>
            <a:lvl3pPr>
              <a:defRPr sz="1100"/>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
        <p:nvSpPr>
          <p:cNvPr id="9"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4116958350"/>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Только заголовок">
    <p:spTree>
      <p:nvGrpSpPr>
        <p:cNvPr id="1" name=""/>
        <p:cNvGrpSpPr/>
        <p:nvPr/>
      </p:nvGrpSpPr>
      <p:grpSpPr>
        <a:xfrm>
          <a:off x="0" y="0"/>
          <a:ext cx="0" cy="0"/>
          <a:chOff x="0" y="0"/>
          <a:chExt cx="0" cy="0"/>
        </a:xfrm>
      </p:grpSpPr>
      <p:sp>
        <p:nvSpPr>
          <p:cNvPr id="8"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420799607"/>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s">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65915"/>
            <a:ext cx="432098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tx1"/>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a:t>Click to add bulleted list</a:t>
            </a:r>
          </a:p>
          <a:p>
            <a:pPr lvl="1"/>
            <a:r>
              <a:rPr lang="en-US" dirty="0"/>
              <a:t>Second Level Bullet</a:t>
            </a:r>
          </a:p>
          <a:p>
            <a:pPr lvl="2"/>
            <a:r>
              <a:rPr lang="en-US" dirty="0"/>
              <a:t>Third Level Bullet</a:t>
            </a:r>
            <a:br>
              <a:rPr lang="en-US" dirty="0"/>
            </a:br>
            <a:endParaRPr lang="en-US" dirty="0"/>
          </a:p>
          <a:p>
            <a:pPr lvl="0"/>
            <a:r>
              <a:rPr lang="en-US" dirty="0"/>
              <a:t>Click to add bulleted list</a:t>
            </a:r>
          </a:p>
          <a:p>
            <a:pPr lvl="0"/>
            <a:r>
              <a:rPr lang="en-US" dirty="0"/>
              <a:t>Click to add bulleted list</a:t>
            </a:r>
          </a:p>
          <a:p>
            <a:pPr lvl="0"/>
            <a:r>
              <a:rPr lang="en-US" dirty="0"/>
              <a:t>Click to add bulleted list</a:t>
            </a:r>
          </a:p>
        </p:txBody>
      </p:sp>
      <p:sp>
        <p:nvSpPr>
          <p:cNvPr id="9" name="Text Placeholder 2"/>
          <p:cNvSpPr>
            <a:spLocks noGrp="1"/>
          </p:cNvSpPr>
          <p:nvPr>
            <p:ph idx="11" hasCustomPrompt="1"/>
          </p:nvPr>
        </p:nvSpPr>
        <p:spPr>
          <a:xfrm>
            <a:off x="4673683" y="965915"/>
            <a:ext cx="427987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accent2">
                  <a:lumMod val="50000"/>
                </a:schemeClr>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buClr>
                <a:schemeClr val="accent2">
                  <a:lumMod val="50000"/>
                </a:schemeClr>
              </a:buClr>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a:t>Click to add bulleted list</a:t>
            </a:r>
          </a:p>
          <a:p>
            <a:pPr lvl="1"/>
            <a:r>
              <a:rPr lang="en-US" dirty="0"/>
              <a:t>Second Level Bullet</a:t>
            </a:r>
          </a:p>
          <a:p>
            <a:pPr lvl="2"/>
            <a:r>
              <a:rPr lang="en-US" dirty="0"/>
              <a:t>Third Level Bullet</a:t>
            </a:r>
            <a:br>
              <a:rPr lang="en-US" dirty="0"/>
            </a:br>
            <a:endParaRPr lang="en-US" dirty="0"/>
          </a:p>
          <a:p>
            <a:pPr lvl="0"/>
            <a:r>
              <a:rPr lang="en-US" dirty="0"/>
              <a:t>Click to add bulleted list</a:t>
            </a:r>
          </a:p>
          <a:p>
            <a:pPr lvl="0"/>
            <a:r>
              <a:rPr lang="en-US" dirty="0"/>
              <a:t>Click to add bulleted list</a:t>
            </a:r>
          </a:p>
          <a:p>
            <a:pPr lvl="0"/>
            <a:r>
              <a:rPr lang="en-US" dirty="0"/>
              <a:t>Click to add bulleted list</a:t>
            </a:r>
          </a:p>
        </p:txBody>
      </p:sp>
      <p:sp>
        <p:nvSpPr>
          <p:cNvPr id="12"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1869328764"/>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3" name="Прямоугольник 2"/>
          <p:cNvSpPr/>
          <p:nvPr/>
        </p:nvSpPr>
        <p:spPr>
          <a:xfrm>
            <a:off x="425001" y="3398262"/>
            <a:ext cx="8538693" cy="523220"/>
          </a:xfrm>
          <a:prstGeom prst="rect">
            <a:avLst/>
          </a:prstGeom>
        </p:spPr>
        <p:txBody>
          <a:bodyPr wrap="square">
            <a:spAutoFit/>
          </a:bodyPr>
          <a:lstStyle/>
          <a:p>
            <a:pPr algn="ctr" rtl="0"/>
            <a:r>
              <a:rPr lang="ru-RU" sz="2800" b="0" i="0" u="none" strike="noStrike" kern="1200" baseline="0" dirty="0">
                <a:solidFill>
                  <a:schemeClr val="bg1"/>
                </a:solidFill>
                <a:latin typeface="+mj-lt"/>
                <a:cs typeface="Narkisim" panose="020E0502050101010101" pitchFamily="34" charset="-79"/>
              </a:rPr>
              <a:t>Спасибо за внимание!</a:t>
            </a:r>
            <a:endParaRPr lang="en-US" sz="2800" b="0" i="0" u="none" strike="noStrike" kern="1200" baseline="0" dirty="0">
              <a:solidFill>
                <a:schemeClr val="bg1"/>
              </a:solidFill>
              <a:latin typeface="+mj-lt"/>
            </a:endParaRPr>
          </a:p>
        </p:txBody>
      </p:sp>
    </p:spTree>
    <p:extLst>
      <p:ext uri="{BB962C8B-B14F-4D97-AF65-F5344CB8AC3E}">
        <p14:creationId xmlns:p14="http://schemas.microsoft.com/office/powerpoint/2010/main" val="377287134"/>
      </p:ext>
    </p:extLst>
  </p:cSld>
  <p:clrMapOvr>
    <a:masterClrMapping/>
  </p:clrMapOvr>
  <p:transition spd="med"/>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12" name="Прямоугольник 11"/>
          <p:cNvSpPr/>
          <p:nvPr/>
        </p:nvSpPr>
        <p:spPr>
          <a:xfrm>
            <a:off x="425001" y="3398262"/>
            <a:ext cx="8538693" cy="2862322"/>
          </a:xfrm>
          <a:prstGeom prst="rect">
            <a:avLst/>
          </a:prstGeom>
        </p:spPr>
        <p:txBody>
          <a:bodyPr wrap="square">
            <a:spAutoFit/>
          </a:bodyPr>
          <a:lstStyle/>
          <a:p>
            <a:pPr algn="ctr" rtl="0"/>
            <a:r>
              <a:rPr lang="ru-RU" sz="2000" b="0" i="0" u="none" strike="noStrike" kern="1200" baseline="0" dirty="0">
                <a:solidFill>
                  <a:schemeClr val="bg1"/>
                </a:solidFill>
                <a:latin typeface="+mj-lt"/>
                <a:cs typeface="Narkisim" panose="020E0502050101010101" pitchFamily="34" charset="-79"/>
              </a:rPr>
              <a:t>Надеюсь, что Вы найдете этот материал полезным.</a:t>
            </a:r>
          </a:p>
          <a:p>
            <a:pPr algn="ctr" rtl="0"/>
            <a:endParaRPr lang="ru-RU" sz="2000" b="0" i="0" u="none" strike="noStrike" kern="1200" baseline="0" dirty="0">
              <a:solidFill>
                <a:schemeClr val="bg1"/>
              </a:solidFill>
              <a:latin typeface="+mj-lt"/>
              <a:cs typeface="Narkisim" panose="020E0502050101010101" pitchFamily="34" charset="-79"/>
            </a:endParaRPr>
          </a:p>
          <a:p>
            <a:pPr algn="ctr" rtl="0"/>
            <a:r>
              <a:rPr lang="ru-RU" sz="2000" b="0" i="0" u="none" strike="noStrike" kern="1200" baseline="0" dirty="0">
                <a:solidFill>
                  <a:schemeClr val="bg1"/>
                </a:solidFill>
                <a:latin typeface="+mj-lt"/>
                <a:cs typeface="Narkisim" panose="020E0502050101010101" pitchFamily="34" charset="-79"/>
              </a:rPr>
              <a:t>Если Вы нашли ошибки или неточности в этом</a:t>
            </a:r>
            <a:r>
              <a:rPr lang="en-US" sz="2000" b="0" i="0" u="none" strike="noStrike" kern="1200" baseline="0" dirty="0">
                <a:solidFill>
                  <a:schemeClr val="bg1"/>
                </a:solidFill>
                <a:latin typeface="+mj-lt"/>
                <a:cs typeface="Narkisim" panose="020E0502050101010101" pitchFamily="34" charset="-79"/>
              </a:rPr>
              <a:t> </a:t>
            </a:r>
            <a:r>
              <a:rPr lang="ru-RU" sz="2000" b="0" i="0" u="none" strike="noStrike" kern="1200" baseline="0" dirty="0">
                <a:solidFill>
                  <a:schemeClr val="bg1"/>
                </a:solidFill>
                <a:latin typeface="+mj-lt"/>
                <a:cs typeface="Narkisim" panose="020E0502050101010101" pitchFamily="34" charset="-79"/>
              </a:rPr>
              <a:t>материале или знаете, как его улучшить, пожалуйста, сообщите по</a:t>
            </a:r>
            <a:r>
              <a:rPr lang="en-US" sz="2000" b="0" i="0" u="none" strike="noStrike" kern="1200" baseline="0" dirty="0">
                <a:solidFill>
                  <a:schemeClr val="bg1"/>
                </a:solidFill>
                <a:latin typeface="+mj-lt"/>
                <a:cs typeface="Narkisim" panose="020E0502050101010101" pitchFamily="34" charset="-79"/>
              </a:rPr>
              <a:t/>
            </a:r>
            <a:br>
              <a:rPr lang="en-US" sz="2000" b="0" i="0" u="none" strike="noStrike" kern="1200" baseline="0" dirty="0">
                <a:solidFill>
                  <a:schemeClr val="bg1"/>
                </a:solidFill>
                <a:latin typeface="+mj-lt"/>
                <a:cs typeface="Narkisim" panose="020E0502050101010101" pitchFamily="34" charset="-79"/>
              </a:rPr>
            </a:br>
            <a:r>
              <a:rPr lang="ru-RU" sz="2000" b="0" i="0" u="none" strike="noStrike" kern="1200" baseline="0" dirty="0">
                <a:solidFill>
                  <a:schemeClr val="bg1"/>
                </a:solidFill>
                <a:latin typeface="+mj-lt"/>
                <a:cs typeface="Narkisim" panose="020E0502050101010101" pitchFamily="34" charset="-79"/>
              </a:rPr>
              <a:t>электронному адресу</a:t>
            </a:r>
            <a:r>
              <a:rPr lang="en-US" sz="2000" b="0" i="0" u="none" strike="noStrike" kern="1200" baseline="0" dirty="0">
                <a:solidFill>
                  <a:schemeClr val="bg1"/>
                </a:solidFill>
                <a:latin typeface="+mj-lt"/>
                <a:cs typeface="Narkisim" panose="020E0502050101010101" pitchFamily="34" charset="-79"/>
              </a:rPr>
              <a:t>:</a:t>
            </a:r>
            <a:r>
              <a:rPr lang="en-US" sz="2000" b="0" i="0" u="none" strike="noStrike" kern="1200" baseline="0" dirty="0">
                <a:solidFill>
                  <a:schemeClr val="bg1"/>
                </a:solidFill>
                <a:latin typeface="+mj-lt"/>
              </a:rPr>
              <a:t> </a:t>
            </a:r>
            <a:r>
              <a:rPr lang="en-US" sz="2000" b="0" i="0" u="sng" strike="noStrike" kern="1200" baseline="0" dirty="0">
                <a:solidFill>
                  <a:schemeClr val="bg1"/>
                </a:solidFill>
                <a:latin typeface="+mj-lt"/>
              </a:rPr>
              <a:t>anzhelika_kravchuk@epam.com</a:t>
            </a:r>
            <a:r>
              <a:rPr lang="en-US" sz="2000" b="0" i="0" u="none" strike="noStrike" kern="1200" baseline="0" dirty="0">
                <a:solidFill>
                  <a:schemeClr val="bg1"/>
                </a:solidFill>
                <a:latin typeface="+mj-lt"/>
              </a:rPr>
              <a:t> </a:t>
            </a:r>
          </a:p>
          <a:p>
            <a:pPr algn="ctr" rtl="0"/>
            <a:r>
              <a:rPr lang="ru-RU" sz="2000" b="0" i="0" u="none" strike="noStrike" kern="1200" baseline="0" dirty="0">
                <a:solidFill>
                  <a:schemeClr val="bg1"/>
                </a:solidFill>
                <a:latin typeface="+mj-lt"/>
              </a:rPr>
              <a:t>с пометкой </a:t>
            </a:r>
            <a:r>
              <a:rPr lang="en-US" sz="2000" b="0" i="0" u="none" strike="noStrike" kern="1200" baseline="0" dirty="0">
                <a:solidFill>
                  <a:schemeClr val="bg1"/>
                </a:solidFill>
                <a:latin typeface="+mj-lt"/>
              </a:rPr>
              <a:t>[ASP.MVC Training Course Feedback]</a:t>
            </a:r>
          </a:p>
          <a:p>
            <a:pPr algn="ctr" rtl="0"/>
            <a:endParaRPr lang="en-US" sz="2000" b="0" i="0" u="none" strike="noStrike" kern="1200" baseline="0" dirty="0">
              <a:solidFill>
                <a:schemeClr val="bg1"/>
              </a:solidFill>
              <a:latin typeface="+mj-lt"/>
            </a:endParaRPr>
          </a:p>
          <a:p>
            <a:pPr algn="ctr" rtl="0"/>
            <a:r>
              <a:rPr lang="ru-RU" sz="2000" b="0" i="0" u="none" strike="noStrike" kern="1200" baseline="0" dirty="0">
                <a:solidFill>
                  <a:schemeClr val="bg1"/>
                </a:solidFill>
                <a:latin typeface="+mj-lt"/>
              </a:rPr>
              <a:t>Спасибо</a:t>
            </a:r>
            <a:r>
              <a:rPr lang="en-US" sz="2000" b="0" i="0" u="none" strike="noStrike" kern="1200" baseline="0" dirty="0">
                <a:solidFill>
                  <a:schemeClr val="bg1"/>
                </a:solidFill>
                <a:latin typeface="+mj-lt"/>
              </a:rPr>
              <a:t>.</a:t>
            </a:r>
          </a:p>
        </p:txBody>
      </p:sp>
    </p:spTree>
    <p:extLst>
      <p:ext uri="{BB962C8B-B14F-4D97-AF65-F5344CB8AC3E}">
        <p14:creationId xmlns:p14="http://schemas.microsoft.com/office/powerpoint/2010/main" val="2821364231"/>
      </p:ext>
    </p:extLst>
  </p:cSld>
  <p:clrMapOvr>
    <a:masterClrMapping/>
  </p:clrMapOvr>
  <p:transition spd="med"/>
  <p:hf hd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Rectangle 1"/>
          <p:cNvSpPr/>
          <p:nvPr/>
        </p:nvSpPr>
        <p:spPr>
          <a:xfrm>
            <a:off x="0" y="6475310"/>
            <a:ext cx="9155206" cy="397635"/>
          </a:xfrm>
          <a:prstGeom prst="rect">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sz="1400" dirty="0"/>
          </a:p>
        </p:txBody>
      </p:sp>
      <p:pic>
        <p:nvPicPr>
          <p:cNvPr id="5" name="Picture 5" descr="logo_footer.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237606" y="6552459"/>
            <a:ext cx="635852" cy="301589"/>
          </a:xfrm>
          <a:prstGeom prst="rect">
            <a:avLst/>
          </a:prstGeom>
        </p:spPr>
      </p:pic>
      <p:sp>
        <p:nvSpPr>
          <p:cNvPr id="7" name="TextBox 6"/>
          <p:cNvSpPr txBox="1"/>
          <p:nvPr/>
        </p:nvSpPr>
        <p:spPr>
          <a:xfrm>
            <a:off x="7524573" y="6572481"/>
            <a:ext cx="1493520" cy="253916"/>
          </a:xfrm>
          <a:prstGeom prst="rect">
            <a:avLst/>
          </a:prstGeom>
          <a:noFill/>
        </p:spPr>
        <p:txBody>
          <a:bodyPr wrap="square" lIns="68580" tIns="34290" rIns="68580" bIns="34290" rtlCol="0">
            <a:spAutoFit/>
          </a:bodyPr>
          <a:lstStyle/>
          <a:p>
            <a:pPr algn="r"/>
            <a:fld id="{C2C0EDAD-27A0-9447-9004-E733B36B95C3}" type="slidenum">
              <a:rPr lang="en-US" sz="1200" b="1" i="0" smtClean="0">
                <a:solidFill>
                  <a:srgbClr val="CCCCCC"/>
                </a:solidFill>
                <a:latin typeface="Calibri" panose="020F0502020204030204" pitchFamily="34" charset="0"/>
                <a:cs typeface="Trebuchet MS"/>
              </a:rPr>
              <a:pPr algn="r"/>
              <a:t>‹#›</a:t>
            </a:fld>
            <a:endParaRPr lang="en-US" sz="1200" b="1" i="0" dirty="0">
              <a:solidFill>
                <a:srgbClr val="CCCCCC"/>
              </a:solidFill>
              <a:latin typeface="Calibri" panose="020F0502020204030204" pitchFamily="34" charset="0"/>
              <a:cs typeface="Trebuchet MS"/>
            </a:endParaRPr>
          </a:p>
        </p:txBody>
      </p:sp>
    </p:spTree>
    <p:extLst>
      <p:ext uri="{BB962C8B-B14F-4D97-AF65-F5344CB8AC3E}">
        <p14:creationId xmlns:p14="http://schemas.microsoft.com/office/powerpoint/2010/main" val="2924556675"/>
      </p:ext>
    </p:extLst>
  </p:cSld>
  <p:clrMap bg1="lt1" tx1="dk1" bg2="lt2" tx2="dk2" accent1="accent1" accent2="accent2" accent3="accent3" accent4="accent4" accent5="accent5" accent6="accent6" hlink="hlink" folHlink="folHlink"/>
  <p:sldLayoutIdLst>
    <p:sldLayoutId id="2147483668" r:id="rId1"/>
    <p:sldLayoutId id="2147483670" r:id="rId2"/>
    <p:sldLayoutId id="2147483671" r:id="rId3"/>
    <p:sldLayoutId id="2147483672" r:id="rId4"/>
    <p:sldLayoutId id="2147483673" r:id="rId5"/>
    <p:sldLayoutId id="2147483676" r:id="rId6"/>
    <p:sldLayoutId id="2147483677" r:id="rId7"/>
  </p:sldLayoutIdLst>
  <p:hf hdr="0" dt="0"/>
  <p:txStyles>
    <p:titleStyle>
      <a:lvl1pPr algn="ctr" defTabSz="342892" rtl="0" eaLnBrk="1" latinLnBrk="0" hangingPunct="1">
        <a:spcBef>
          <a:spcPct val="0"/>
        </a:spcBef>
        <a:buNone/>
        <a:defRPr sz="3300" kern="1200">
          <a:solidFill>
            <a:schemeClr val="tx1"/>
          </a:solidFill>
          <a:latin typeface="+mj-lt"/>
          <a:ea typeface="+mj-ea"/>
          <a:cs typeface="+mj-cs"/>
        </a:defRPr>
      </a:lvl1pPr>
    </p:titleStyle>
    <p:bodyStyle>
      <a:lvl1pPr marL="257168" indent="-257168" algn="l" defTabSz="342892" rtl="0" eaLnBrk="1" latinLnBrk="0" hangingPunct="1">
        <a:spcBef>
          <a:spcPct val="20000"/>
        </a:spcBef>
        <a:buFont typeface="Arial"/>
        <a:buChar char="•"/>
        <a:defRPr sz="2400" kern="1200">
          <a:solidFill>
            <a:schemeClr val="tx1"/>
          </a:solidFill>
          <a:latin typeface="+mn-lt"/>
          <a:ea typeface="+mn-ea"/>
          <a:cs typeface="+mn-cs"/>
        </a:defRPr>
      </a:lvl1pPr>
      <a:lvl2pPr marL="557199" indent="-214308" algn="l" defTabSz="342892" rtl="0" eaLnBrk="1" latinLnBrk="0" hangingPunct="1">
        <a:spcBef>
          <a:spcPct val="20000"/>
        </a:spcBef>
        <a:buFont typeface="Arial"/>
        <a:buChar char="–"/>
        <a:defRPr sz="2100" kern="1200">
          <a:solidFill>
            <a:schemeClr val="tx1"/>
          </a:solidFill>
          <a:latin typeface="+mn-lt"/>
          <a:ea typeface="+mn-ea"/>
          <a:cs typeface="+mn-cs"/>
        </a:defRPr>
      </a:lvl2pPr>
      <a:lvl3pPr marL="857228" indent="-171446" algn="l" defTabSz="342892" rtl="0" eaLnBrk="1" latinLnBrk="0" hangingPunct="1">
        <a:spcBef>
          <a:spcPct val="20000"/>
        </a:spcBef>
        <a:buFont typeface="Arial"/>
        <a:buChar char="•"/>
        <a:defRPr sz="1800" kern="1200">
          <a:solidFill>
            <a:schemeClr val="tx1"/>
          </a:solidFill>
          <a:latin typeface="+mn-lt"/>
          <a:ea typeface="+mn-ea"/>
          <a:cs typeface="+mn-cs"/>
        </a:defRPr>
      </a:lvl3pPr>
      <a:lvl4pPr marL="1200120" indent="-171446" algn="l" defTabSz="342892" rtl="0" eaLnBrk="1" latinLnBrk="0" hangingPunct="1">
        <a:spcBef>
          <a:spcPct val="20000"/>
        </a:spcBef>
        <a:buFont typeface="Arial"/>
        <a:buChar char="–"/>
        <a:defRPr sz="1500" kern="1200">
          <a:solidFill>
            <a:schemeClr val="tx1"/>
          </a:solidFill>
          <a:latin typeface="+mn-lt"/>
          <a:ea typeface="+mn-ea"/>
          <a:cs typeface="+mn-cs"/>
        </a:defRPr>
      </a:lvl4pPr>
      <a:lvl5pPr marL="1543012" indent="-171446" algn="l" defTabSz="342892" rtl="0" eaLnBrk="1" latinLnBrk="0" hangingPunct="1">
        <a:spcBef>
          <a:spcPct val="20000"/>
        </a:spcBef>
        <a:buFont typeface="Arial"/>
        <a:buChar char="»"/>
        <a:defRPr sz="1500" kern="1200">
          <a:solidFill>
            <a:schemeClr val="tx1"/>
          </a:solidFill>
          <a:latin typeface="+mn-lt"/>
          <a:ea typeface="+mn-ea"/>
          <a:cs typeface="+mn-cs"/>
        </a:defRPr>
      </a:lvl5pPr>
      <a:lvl6pPr marL="1885903" indent="-171446" algn="l" defTabSz="342892"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2"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2" rtl="0" eaLnBrk="1" latinLnBrk="0" hangingPunct="1">
        <a:spcBef>
          <a:spcPct val="20000"/>
        </a:spcBef>
        <a:buFont typeface="Arial"/>
        <a:buChar char="•"/>
        <a:defRPr sz="1500" kern="1200">
          <a:solidFill>
            <a:schemeClr val="tx1"/>
          </a:solidFill>
          <a:latin typeface="+mn-lt"/>
          <a:ea typeface="+mn-ea"/>
          <a:cs typeface="+mn-cs"/>
        </a:defRPr>
      </a:lvl8pPr>
      <a:lvl9pPr marL="2914577" indent="-171446" algn="l" defTabSz="342892"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892" rtl="0" eaLnBrk="1" latinLnBrk="0" hangingPunct="1">
        <a:defRPr sz="1400" kern="1200">
          <a:solidFill>
            <a:schemeClr val="tx1"/>
          </a:solidFill>
          <a:latin typeface="+mn-lt"/>
          <a:ea typeface="+mn-ea"/>
          <a:cs typeface="+mn-cs"/>
        </a:defRPr>
      </a:lvl1pPr>
      <a:lvl2pPr marL="342892" algn="l" defTabSz="342892" rtl="0" eaLnBrk="1" latinLnBrk="0" hangingPunct="1">
        <a:defRPr sz="1400" kern="1200">
          <a:solidFill>
            <a:schemeClr val="tx1"/>
          </a:solidFill>
          <a:latin typeface="+mn-lt"/>
          <a:ea typeface="+mn-ea"/>
          <a:cs typeface="+mn-cs"/>
        </a:defRPr>
      </a:lvl2pPr>
      <a:lvl3pPr marL="685783" algn="l" defTabSz="342892" rtl="0" eaLnBrk="1" latinLnBrk="0" hangingPunct="1">
        <a:defRPr sz="1400" kern="1200">
          <a:solidFill>
            <a:schemeClr val="tx1"/>
          </a:solidFill>
          <a:latin typeface="+mn-lt"/>
          <a:ea typeface="+mn-ea"/>
          <a:cs typeface="+mn-cs"/>
        </a:defRPr>
      </a:lvl3pPr>
      <a:lvl4pPr marL="1028675" algn="l" defTabSz="342892" rtl="0" eaLnBrk="1" latinLnBrk="0" hangingPunct="1">
        <a:defRPr sz="1400" kern="1200">
          <a:solidFill>
            <a:schemeClr val="tx1"/>
          </a:solidFill>
          <a:latin typeface="+mn-lt"/>
          <a:ea typeface="+mn-ea"/>
          <a:cs typeface="+mn-cs"/>
        </a:defRPr>
      </a:lvl4pPr>
      <a:lvl5pPr marL="1371566" algn="l" defTabSz="342892" rtl="0" eaLnBrk="1" latinLnBrk="0" hangingPunct="1">
        <a:defRPr sz="1400" kern="1200">
          <a:solidFill>
            <a:schemeClr val="tx1"/>
          </a:solidFill>
          <a:latin typeface="+mn-lt"/>
          <a:ea typeface="+mn-ea"/>
          <a:cs typeface="+mn-cs"/>
        </a:defRPr>
      </a:lvl5pPr>
      <a:lvl6pPr marL="1714457" algn="l" defTabSz="342892" rtl="0" eaLnBrk="1" latinLnBrk="0" hangingPunct="1">
        <a:defRPr sz="1400" kern="1200">
          <a:solidFill>
            <a:schemeClr val="tx1"/>
          </a:solidFill>
          <a:latin typeface="+mn-lt"/>
          <a:ea typeface="+mn-ea"/>
          <a:cs typeface="+mn-cs"/>
        </a:defRPr>
      </a:lvl6pPr>
      <a:lvl7pPr marL="2057348" algn="l" defTabSz="342892" rtl="0" eaLnBrk="1" latinLnBrk="0" hangingPunct="1">
        <a:defRPr sz="1400" kern="1200">
          <a:solidFill>
            <a:schemeClr val="tx1"/>
          </a:solidFill>
          <a:latin typeface="+mn-lt"/>
          <a:ea typeface="+mn-ea"/>
          <a:cs typeface="+mn-cs"/>
        </a:defRPr>
      </a:lvl7pPr>
      <a:lvl8pPr marL="2400240" algn="l" defTabSz="342892" rtl="0" eaLnBrk="1" latinLnBrk="0" hangingPunct="1">
        <a:defRPr sz="1400" kern="1200">
          <a:solidFill>
            <a:schemeClr val="tx1"/>
          </a:solidFill>
          <a:latin typeface="+mn-lt"/>
          <a:ea typeface="+mn-ea"/>
          <a:cs typeface="+mn-cs"/>
        </a:defRPr>
      </a:lvl8pPr>
      <a:lvl9pPr marL="2743132" algn="l" defTabSz="342892"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4.xml.rels><?xml version="1.0" encoding="UTF-8" standalone="yes"?>
<Relationships xmlns="http://schemas.openxmlformats.org/package/2006/relationships"><Relationship Id="rId3" Type="http://schemas.openxmlformats.org/officeDocument/2006/relationships/image" Target="../media/image13.tif"/><Relationship Id="rId4" Type="http://schemas.openxmlformats.org/officeDocument/2006/relationships/image" Target="../media/image14.ti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35.xml.rels><?xml version="1.0" encoding="UTF-8" standalone="yes"?>
<Relationships xmlns="http://schemas.openxmlformats.org/package/2006/relationships"><Relationship Id="rId3" Type="http://schemas.openxmlformats.org/officeDocument/2006/relationships/image" Target="../media/image15.tif"/><Relationship Id="rId4" Type="http://schemas.openxmlformats.org/officeDocument/2006/relationships/image" Target="../media/image14.ti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ti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ti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ti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t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42.xml.rels><?xml version="1.0" encoding="UTF-8" standalone="yes"?>
<Relationships xmlns="http://schemas.openxmlformats.org/package/2006/relationships"><Relationship Id="rId3" Type="http://schemas.openxmlformats.org/officeDocument/2006/relationships/hyperlink" Target="http://sergeyteplyakov.blogspot.com/2014/08/interface-segregation-principle.html" TargetMode="External"/><Relationship Id="rId4" Type="http://schemas.openxmlformats.org/officeDocument/2006/relationships/hyperlink" Target="http://sergeyteplyakov.blogspot.com/2014/11/di-vs-dip-vs-ioc.html" TargetMode="Externa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p:txBody>
          <a:bodyPr/>
          <a:lstStyle/>
          <a:p>
            <a:r>
              <a:rPr lang="en-US" dirty="0"/>
              <a:t>Encapsulation</a:t>
            </a:r>
            <a:r>
              <a:rPr lang="ru-RU" dirty="0"/>
              <a:t>. </a:t>
            </a:r>
            <a:r>
              <a:rPr lang="en-US" dirty="0"/>
              <a:t>inheritance</a:t>
            </a:r>
            <a:r>
              <a:rPr lang="ru-RU" dirty="0"/>
              <a:t>. </a:t>
            </a:r>
            <a:r>
              <a:rPr lang="en-US" dirty="0"/>
              <a:t>polymorphism</a:t>
            </a:r>
            <a:r>
              <a:rPr lang="ru-RU" dirty="0"/>
              <a:t>.</a:t>
            </a:r>
            <a:endParaRPr lang="en-US" dirty="0"/>
          </a:p>
        </p:txBody>
      </p:sp>
      <p:sp>
        <p:nvSpPr>
          <p:cNvPr id="4" name="Текст 3"/>
          <p:cNvSpPr>
            <a:spLocks noGrp="1"/>
          </p:cNvSpPr>
          <p:nvPr>
            <p:ph type="body" sz="quarter" idx="11"/>
          </p:nvPr>
        </p:nvSpPr>
        <p:spPr>
          <a:xfrm>
            <a:off x="296214" y="3561899"/>
            <a:ext cx="2217595" cy="370101"/>
          </a:xfrm>
        </p:spPr>
        <p:txBody>
          <a:bodyPr/>
          <a:lstStyle/>
          <a:p>
            <a:r>
              <a:rPr lang="en-US" dirty="0"/>
              <a:t>.NET &amp; JS Lab</a:t>
            </a:r>
          </a:p>
        </p:txBody>
      </p:sp>
      <p:sp>
        <p:nvSpPr>
          <p:cNvPr id="5" name="Текст 4"/>
          <p:cNvSpPr>
            <a:spLocks noGrp="1"/>
          </p:cNvSpPr>
          <p:nvPr>
            <p:ph type="body" sz="quarter" idx="17"/>
          </p:nvPr>
        </p:nvSpPr>
        <p:spPr>
          <a:xfrm>
            <a:off x="296214" y="4953000"/>
            <a:ext cx="3820664" cy="373063"/>
          </a:xfrm>
        </p:spPr>
        <p:txBody>
          <a:bodyPr/>
          <a:lstStyle/>
          <a:p>
            <a:r>
              <a:rPr lang="en-US" dirty="0" err="1"/>
              <a:t>Anzhelika</a:t>
            </a:r>
            <a:r>
              <a:rPr lang="en-US" dirty="0"/>
              <a:t> </a:t>
            </a:r>
            <a:r>
              <a:rPr lang="en-US" dirty="0" err="1"/>
              <a:t>Kravchuk</a:t>
            </a:r>
            <a:endParaRPr lang="en-US" dirty="0"/>
          </a:p>
        </p:txBody>
      </p:sp>
    </p:spTree>
    <p:extLst>
      <p:ext uri="{BB962C8B-B14F-4D97-AF65-F5344CB8AC3E}">
        <p14:creationId xmlns:p14="http://schemas.microsoft.com/office/powerpoint/2010/main" val="11305435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effectLst/>
        </p:spPr>
        <p:txBody>
          <a:bodyPr/>
          <a:lstStyle/>
          <a:p>
            <a:r>
              <a:rPr lang="ru-RU" dirty="0"/>
              <a:t>Рекомендации по определению и использованию свойств</a:t>
            </a:r>
            <a:endParaRPr lang="en-US" dirty="0"/>
          </a:p>
        </p:txBody>
      </p:sp>
      <p:sp>
        <p:nvSpPr>
          <p:cNvPr id="404" name="Shape 404"/>
          <p:cNvSpPr/>
          <p:nvPr/>
        </p:nvSpPr>
        <p:spPr>
          <a:xfrm>
            <a:off x="190500" y="762000"/>
            <a:ext cx="8763000" cy="83820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57" y="0"/>
                  <a:pt x="350" y="0"/>
                </a:cubicBezTo>
                <a:lnTo>
                  <a:pt x="21250" y="0"/>
                </a:lnTo>
                <a:cubicBezTo>
                  <a:pt x="21443" y="0"/>
                  <a:pt x="21600" y="1612"/>
                  <a:pt x="21600" y="3600"/>
                </a:cubicBezTo>
                <a:lnTo>
                  <a:pt x="21600" y="18000"/>
                </a:lnTo>
                <a:cubicBezTo>
                  <a:pt x="21600" y="19988"/>
                  <a:pt x="21443" y="21600"/>
                  <a:pt x="21250" y="21600"/>
                </a:cubicBezTo>
                <a:lnTo>
                  <a:pt x="350" y="21600"/>
                </a:lnTo>
                <a:cubicBezTo>
                  <a:pt x="157"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Свойства могут быть «только для чтения» или «только для записи», а поля всегда доступны и для чтения, и для записи.</a:t>
            </a:r>
          </a:p>
        </p:txBody>
      </p:sp>
      <p:sp>
        <p:nvSpPr>
          <p:cNvPr id="407" name="Shape 407"/>
          <p:cNvSpPr/>
          <p:nvPr/>
        </p:nvSpPr>
        <p:spPr>
          <a:xfrm>
            <a:off x="190500" y="1752600"/>
            <a:ext cx="8763000" cy="731295"/>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37" y="0"/>
                  <a:pt x="306" y="0"/>
                </a:cubicBezTo>
                <a:lnTo>
                  <a:pt x="21294" y="0"/>
                </a:lnTo>
                <a:cubicBezTo>
                  <a:pt x="21463" y="0"/>
                  <a:pt x="21600" y="1612"/>
                  <a:pt x="21600" y="3600"/>
                </a:cubicBezTo>
                <a:lnTo>
                  <a:pt x="21600" y="18000"/>
                </a:lnTo>
                <a:cubicBezTo>
                  <a:pt x="21600" y="19988"/>
                  <a:pt x="21463" y="21600"/>
                  <a:pt x="21294" y="21600"/>
                </a:cubicBezTo>
                <a:lnTo>
                  <a:pt x="306" y="21600"/>
                </a:lnTo>
                <a:cubicBezTo>
                  <a:pt x="137"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Метод свойства может привести к исключению, а при доступе к полям исключений не бывает</a:t>
            </a:r>
          </a:p>
        </p:txBody>
      </p:sp>
      <p:sp>
        <p:nvSpPr>
          <p:cNvPr id="410" name="Shape 410"/>
          <p:cNvSpPr/>
          <p:nvPr/>
        </p:nvSpPr>
        <p:spPr>
          <a:xfrm>
            <a:off x="190500" y="2637432"/>
            <a:ext cx="8763000" cy="68580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28" y="0"/>
                  <a:pt x="287" y="0"/>
                </a:cubicBezTo>
                <a:lnTo>
                  <a:pt x="21313" y="0"/>
                </a:lnTo>
                <a:cubicBezTo>
                  <a:pt x="21472" y="0"/>
                  <a:pt x="21600" y="1612"/>
                  <a:pt x="21600" y="3600"/>
                </a:cubicBezTo>
                <a:lnTo>
                  <a:pt x="21600" y="18000"/>
                </a:lnTo>
                <a:cubicBezTo>
                  <a:pt x="21600" y="19988"/>
                  <a:pt x="21472" y="21600"/>
                  <a:pt x="21313" y="21600"/>
                </a:cubicBezTo>
                <a:lnTo>
                  <a:pt x="287" y="21600"/>
                </a:lnTo>
                <a:cubicBezTo>
                  <a:pt x="128"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Свойства нельзя передавать в метод как параметры с ключевым словом </a:t>
            </a:r>
            <a:r>
              <a:rPr lang="ru-RU" dirty="0" err="1">
                <a:solidFill>
                  <a:schemeClr val="bg1"/>
                </a:solidFill>
                <a:latin typeface="Calibri" panose="020F0502020204030204" pitchFamily="34" charset="0"/>
              </a:rPr>
              <a:t>out</a:t>
            </a:r>
            <a:r>
              <a:rPr lang="ru-RU" i="1" dirty="0">
                <a:solidFill>
                  <a:schemeClr val="bg1"/>
                </a:solidFill>
                <a:latin typeface="Calibri" panose="020F0502020204030204" pitchFamily="34" charset="0"/>
              </a:rPr>
              <a:t> </a:t>
            </a:r>
            <a:r>
              <a:rPr lang="ru-RU" dirty="0">
                <a:solidFill>
                  <a:schemeClr val="bg1"/>
                </a:solidFill>
                <a:latin typeface="Calibri" panose="020F0502020204030204" pitchFamily="34" charset="0"/>
              </a:rPr>
              <a:t>или </a:t>
            </a:r>
            <a:r>
              <a:rPr lang="ru-RU" dirty="0" err="1">
                <a:solidFill>
                  <a:schemeClr val="bg1"/>
                </a:solidFill>
                <a:latin typeface="Calibri" panose="020F0502020204030204" pitchFamily="34" charset="0"/>
              </a:rPr>
              <a:t>ref</a:t>
            </a:r>
            <a:endParaRPr lang="ru-RU" dirty="0">
              <a:solidFill>
                <a:schemeClr val="bg1"/>
              </a:solidFill>
              <a:latin typeface="Calibri" panose="020F0502020204030204" pitchFamily="34" charset="0"/>
            </a:endParaRPr>
          </a:p>
        </p:txBody>
      </p:sp>
      <p:sp>
        <p:nvSpPr>
          <p:cNvPr id="413" name="Shape 413"/>
          <p:cNvSpPr/>
          <p:nvPr/>
        </p:nvSpPr>
        <p:spPr>
          <a:xfrm>
            <a:off x="190500" y="3476769"/>
            <a:ext cx="8763000" cy="685801"/>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28" y="0"/>
                  <a:pt x="287" y="0"/>
                </a:cubicBezTo>
                <a:lnTo>
                  <a:pt x="21313" y="0"/>
                </a:lnTo>
                <a:cubicBezTo>
                  <a:pt x="21472" y="0"/>
                  <a:pt x="21600" y="1612"/>
                  <a:pt x="21600" y="3600"/>
                </a:cubicBezTo>
                <a:lnTo>
                  <a:pt x="21600" y="18000"/>
                </a:lnTo>
                <a:cubicBezTo>
                  <a:pt x="21600" y="19988"/>
                  <a:pt x="21472" y="21600"/>
                  <a:pt x="21313" y="21600"/>
                </a:cubicBezTo>
                <a:lnTo>
                  <a:pt x="287" y="21600"/>
                </a:lnTo>
                <a:cubicBezTo>
                  <a:pt x="128"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Свойство-метод может выполняться довольно долго, а доступ к полям выполняется моментально</a:t>
            </a:r>
          </a:p>
        </p:txBody>
      </p:sp>
      <p:sp>
        <p:nvSpPr>
          <p:cNvPr id="416" name="Shape 416"/>
          <p:cNvSpPr/>
          <p:nvPr/>
        </p:nvSpPr>
        <p:spPr>
          <a:xfrm>
            <a:off x="190500" y="4333730"/>
            <a:ext cx="8763000" cy="69547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28" y="0"/>
                  <a:pt x="287" y="0"/>
                </a:cubicBezTo>
                <a:lnTo>
                  <a:pt x="21313" y="0"/>
                </a:lnTo>
                <a:cubicBezTo>
                  <a:pt x="21472" y="0"/>
                  <a:pt x="21600" y="1612"/>
                  <a:pt x="21600" y="3600"/>
                </a:cubicBezTo>
                <a:lnTo>
                  <a:pt x="21600" y="18000"/>
                </a:lnTo>
                <a:cubicBezTo>
                  <a:pt x="21600" y="19988"/>
                  <a:pt x="21472" y="21600"/>
                  <a:pt x="21313" y="21600"/>
                </a:cubicBezTo>
                <a:lnTo>
                  <a:pt x="287" y="21600"/>
                </a:lnTo>
                <a:cubicBezTo>
                  <a:pt x="128"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При вызове несколько раз подряд метод свойства может возвращать разные значения (</a:t>
            </a:r>
            <a:r>
              <a:rPr lang="ru-RU" dirty="0" err="1">
                <a:solidFill>
                  <a:schemeClr val="bg1"/>
                </a:solidFill>
                <a:latin typeface="Calibri" panose="020F0502020204030204" pitchFamily="34" charset="0"/>
              </a:rPr>
              <a:t>System.DataTime.Now</a:t>
            </a:r>
            <a:r>
              <a:rPr lang="ru-RU" dirty="0">
                <a:solidFill>
                  <a:schemeClr val="bg1"/>
                </a:solidFill>
                <a:latin typeface="Calibri" panose="020F0502020204030204" pitchFamily="34" charset="0"/>
              </a:rPr>
              <a:t>), а поле возвращает одно и то же значение</a:t>
            </a:r>
          </a:p>
        </p:txBody>
      </p:sp>
      <p:sp>
        <p:nvSpPr>
          <p:cNvPr id="419" name="Shape 419"/>
          <p:cNvSpPr/>
          <p:nvPr/>
        </p:nvSpPr>
        <p:spPr>
          <a:xfrm>
            <a:off x="190500" y="5200360"/>
            <a:ext cx="8763000" cy="685801"/>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28" y="0"/>
                  <a:pt x="287" y="0"/>
                </a:cubicBezTo>
                <a:lnTo>
                  <a:pt x="21313" y="0"/>
                </a:lnTo>
                <a:cubicBezTo>
                  <a:pt x="21472" y="0"/>
                  <a:pt x="21600" y="1612"/>
                  <a:pt x="21600" y="3600"/>
                </a:cubicBezTo>
                <a:lnTo>
                  <a:pt x="21600" y="18000"/>
                </a:lnTo>
                <a:cubicBezTo>
                  <a:pt x="21600" y="19988"/>
                  <a:pt x="21472" y="21600"/>
                  <a:pt x="21313" y="21600"/>
                </a:cubicBezTo>
                <a:lnTo>
                  <a:pt x="287" y="21600"/>
                </a:lnTo>
                <a:cubicBezTo>
                  <a:pt x="128" y="21600"/>
                  <a:pt x="0" y="19988"/>
                  <a:pt x="0" y="18000"/>
                </a:cubicBezTo>
                <a:close/>
              </a:path>
            </a:pathLst>
          </a:custGeom>
          <a:solidFill>
            <a:schemeClr val="accent2">
              <a:lumMod val="50000"/>
            </a:schemeClr>
          </a:solidFill>
          <a:ln w="9525" cap="flat">
            <a:solidFill>
              <a:srgbClr val="4A7EBB"/>
            </a:solidFill>
            <a:prstDash val="solid"/>
            <a:bevel/>
          </a:ln>
          <a:effectLst/>
        </p:spPr>
        <p:txBody>
          <a:bodyPr wrap="square" lIns="0" tIns="0" rIns="0" bIns="0" numCol="1" anchor="ctr">
            <a:noAutofit/>
          </a:bodyPr>
          <a:lstStyle/>
          <a:p>
            <a:pPr marL="111125" lvl="0" algn="just"/>
            <a:r>
              <a:rPr lang="ru-RU" dirty="0">
                <a:solidFill>
                  <a:schemeClr val="bg1"/>
                </a:solidFill>
                <a:latin typeface="Calibri" panose="020F0502020204030204" pitchFamily="34" charset="0"/>
              </a:rPr>
              <a:t>Метод свойства может создавать наблюдаемые сторонние эффекты, а при доступе к полю это невозможно</a:t>
            </a:r>
          </a:p>
        </p:txBody>
      </p:sp>
    </p:spTree>
    <p:extLst>
      <p:ext uri="{BB962C8B-B14F-4D97-AF65-F5344CB8AC3E}">
        <p14:creationId xmlns:p14="http://schemas.microsoft.com/office/powerpoint/2010/main" val="13777011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Рекомендации по определению и использованию свойств</a:t>
            </a:r>
            <a:endParaRPr lang="en-US" dirty="0"/>
          </a:p>
        </p:txBody>
      </p:sp>
      <p:grpSp>
        <p:nvGrpSpPr>
          <p:cNvPr id="426" name="Group 426"/>
          <p:cNvGrpSpPr/>
          <p:nvPr/>
        </p:nvGrpSpPr>
        <p:grpSpPr>
          <a:xfrm>
            <a:off x="190498" y="734828"/>
            <a:ext cx="8724901" cy="685800"/>
            <a:chOff x="-114302" y="-27172"/>
            <a:chExt cx="8724901" cy="685800"/>
          </a:xfrm>
        </p:grpSpPr>
        <p:sp>
          <p:nvSpPr>
            <p:cNvPr id="424" name="Shape 424"/>
            <p:cNvSpPr/>
            <p:nvPr/>
          </p:nvSpPr>
          <p:spPr>
            <a:xfrm>
              <a:off x="-114302" y="-27172"/>
              <a:ext cx="8724901" cy="68580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just"/>
              <a:endParaRPr>
                <a:solidFill>
                  <a:schemeClr val="bg1"/>
                </a:solidFill>
                <a:latin typeface="+mn-lt"/>
              </a:endParaRPr>
            </a:p>
          </p:txBody>
        </p:sp>
        <p:sp>
          <p:nvSpPr>
            <p:cNvPr id="425" name="Shape 425"/>
            <p:cNvSpPr/>
            <p:nvPr/>
          </p:nvSpPr>
          <p:spPr>
            <a:xfrm>
              <a:off x="33477" y="190852"/>
              <a:ext cx="8543646" cy="2769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Свойства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следует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надлежащим</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образом</a:t>
              </a:r>
              <a:endParaRPr dirty="0">
                <a:solidFill>
                  <a:schemeClr val="bg1"/>
                </a:solidFill>
                <a:latin typeface="Calibri" panose="020F0502020204030204" pitchFamily="34" charset="0"/>
              </a:endParaRPr>
            </a:p>
          </p:txBody>
        </p:sp>
      </p:grpSp>
      <p:grpSp>
        <p:nvGrpSpPr>
          <p:cNvPr id="429" name="Group 429"/>
          <p:cNvGrpSpPr/>
          <p:nvPr/>
        </p:nvGrpSpPr>
        <p:grpSpPr>
          <a:xfrm>
            <a:off x="200240" y="1563568"/>
            <a:ext cx="3961907" cy="1857825"/>
            <a:chOff x="-114302" y="-1"/>
            <a:chExt cx="3961907" cy="1857824"/>
          </a:xfrm>
        </p:grpSpPr>
        <p:sp>
          <p:nvSpPr>
            <p:cNvPr id="427" name="Shape 427"/>
            <p:cNvSpPr/>
            <p:nvPr/>
          </p:nvSpPr>
          <p:spPr>
            <a:xfrm>
              <a:off x="-114302" y="-1"/>
              <a:ext cx="3886200" cy="1857824"/>
            </a:xfrm>
            <a:prstGeom prst="roundRect">
              <a:avLst>
                <a:gd name="adj" fmla="val 7093"/>
              </a:avLst>
            </a:prstGeom>
            <a:solidFill>
              <a:schemeClr val="accent2">
                <a:lumMod val="50000"/>
              </a:schemeClr>
            </a:solid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t">
              <a:noAutofit/>
            </a:bodyPr>
            <a:lstStyle/>
            <a:p>
              <a:pPr lvl="0" defTabSz="457200">
                <a:lnSpc>
                  <a:spcPct val="90000"/>
                </a:lnSpc>
                <a:tabLst>
                  <a:tab pos="457200" algn="l"/>
                </a:tabLst>
                <a:defRPr sz="1400">
                  <a:latin typeface="Lucida Sans Typewriter"/>
                  <a:ea typeface="Lucida Sans Typewriter"/>
                  <a:cs typeface="Lucida Sans Typewriter"/>
                  <a:sym typeface="Lucida Sans Typewriter"/>
                </a:defRPr>
              </a:pPr>
              <a:endParaRPr>
                <a:solidFill>
                  <a:schemeClr val="bg1"/>
                </a:solidFill>
              </a:endParaRPr>
            </a:p>
          </p:txBody>
        </p:sp>
        <p:sp>
          <p:nvSpPr>
            <p:cNvPr id="428" name="Shape 428"/>
            <p:cNvSpPr/>
            <p:nvPr/>
          </p:nvSpPr>
          <p:spPr>
            <a:xfrm>
              <a:off x="38595" y="38595"/>
              <a:ext cx="3809010" cy="16435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lvl="0" defTabSz="457200">
                <a:lnSpc>
                  <a:spcPct val="90000"/>
                </a:lnSpc>
                <a:tabLst>
                  <a:tab pos="457200" algn="l"/>
                </a:tabLst>
              </a:pPr>
              <a:r>
                <a:rPr sz="1600" dirty="0" err="1">
                  <a:solidFill>
                    <a:schemeClr val="bg1"/>
                  </a:solidFill>
                  <a:latin typeface="Consolas" panose="020B0609020204030204" pitchFamily="49" charset="0"/>
                  <a:ea typeface="Consolas"/>
                  <a:cs typeface="Consolas" panose="020B0609020204030204" pitchFamily="49" charset="0"/>
                  <a:sym typeface="Consolas"/>
                </a:rPr>
                <a:t>BankAccount</a:t>
              </a:r>
              <a:endParaRPr sz="1600" b="1" dirty="0">
                <a:solidFill>
                  <a:schemeClr val="bg1"/>
                </a:solidFill>
                <a:latin typeface="Consolas" panose="020B0609020204030204" pitchFamily="49" charset="0"/>
                <a:ea typeface="Verdana"/>
                <a:cs typeface="Consolas" panose="020B0609020204030204" pitchFamily="49" charset="0"/>
                <a:sym typeface="Verdana"/>
              </a:endParaRPr>
            </a:p>
            <a:p>
              <a:pPr lvl="0" defTabSz="457200">
                <a:lnSpc>
                  <a:spcPct val="90000"/>
                </a:lnSpc>
                <a:tabLst>
                  <a:tab pos="457200" algn="l"/>
                </a:tabLst>
              </a:pPr>
              <a:endParaRPr sz="1600" b="1" dirty="0">
                <a:solidFill>
                  <a:schemeClr val="bg1"/>
                </a:solidFill>
                <a:latin typeface="Consolas" panose="020B0609020204030204" pitchFamily="49" charset="0"/>
                <a:ea typeface="Consolas"/>
                <a:cs typeface="Consolas" panose="020B0609020204030204" pitchFamily="49" charset="0"/>
                <a:sym typeface="Consolas"/>
              </a:endParaRPr>
            </a:p>
            <a:p>
              <a:pPr lvl="0" defTabSz="457200">
                <a:lnSpc>
                  <a:spcPct val="90000"/>
                </a:lnSpc>
                <a:tabLst>
                  <a:tab pos="457200" algn="l"/>
                </a:tabLst>
              </a:pPr>
              <a:r>
                <a:rPr sz="1600" dirty="0">
                  <a:solidFill>
                    <a:schemeClr val="bg1"/>
                  </a:solidFill>
                  <a:latin typeface="Consolas" panose="020B0609020204030204" pitchFamily="49" charset="0"/>
                  <a:ea typeface="Consolas"/>
                  <a:cs typeface="Consolas" panose="020B0609020204030204" pitchFamily="49" charset="0"/>
                  <a:sym typeface="Consolas"/>
                </a:rPr>
                <a:t>	double Balance (get, </a:t>
              </a:r>
              <a:r>
                <a:rPr sz="1600" strike="sngStrike" dirty="0">
                  <a:solidFill>
                    <a:schemeClr val="bg1"/>
                  </a:solidFill>
                  <a:latin typeface="Consolas" panose="020B0609020204030204" pitchFamily="49" charset="0"/>
                  <a:ea typeface="Consolas"/>
                  <a:cs typeface="Consolas" panose="020B0609020204030204" pitchFamily="49" charset="0"/>
                  <a:sym typeface="Consolas"/>
                </a:rPr>
                <a:t>set</a:t>
              </a:r>
              <a:r>
                <a:rPr sz="1600" dirty="0">
                  <a:solidFill>
                    <a:schemeClr val="bg1"/>
                  </a:solidFill>
                  <a:latin typeface="Consolas" panose="020B0609020204030204" pitchFamily="49" charset="0"/>
                  <a:ea typeface="Consolas"/>
                  <a:cs typeface="Consolas" panose="020B0609020204030204" pitchFamily="49" charset="0"/>
                  <a:sym typeface="Consolas"/>
                </a:rPr>
                <a:t>)</a:t>
              </a:r>
              <a:endParaRPr sz="1600" b="1" dirty="0">
                <a:solidFill>
                  <a:schemeClr val="bg1"/>
                </a:solidFill>
                <a:latin typeface="Consolas" panose="020B0609020204030204" pitchFamily="49" charset="0"/>
                <a:ea typeface="Verdana"/>
                <a:cs typeface="Consolas" panose="020B0609020204030204" pitchFamily="49" charset="0"/>
                <a:sym typeface="Verdana"/>
              </a:endParaRPr>
            </a:p>
            <a:p>
              <a:pPr lvl="0" defTabSz="457200">
                <a:lnSpc>
                  <a:spcPct val="90000"/>
                </a:lnSpc>
                <a:buSzPct val="100000"/>
                <a:buFont typeface="Arial"/>
                <a:buChar char="•"/>
                <a:tabLst>
                  <a:tab pos="457200" algn="l"/>
                </a:tabLst>
              </a:pPr>
              <a:endParaRPr sz="1600" b="1" dirty="0">
                <a:solidFill>
                  <a:schemeClr val="bg1"/>
                </a:solidFill>
                <a:latin typeface="Consolas" panose="020B0609020204030204" pitchFamily="49" charset="0"/>
                <a:ea typeface="Consolas"/>
                <a:cs typeface="Consolas" panose="020B0609020204030204" pitchFamily="49" charset="0"/>
                <a:sym typeface="Consolas"/>
              </a:endParaRPr>
            </a:p>
            <a:p>
              <a:pPr lvl="0" defTabSz="457200">
                <a:lnSpc>
                  <a:spcPct val="90000"/>
                </a:lnSpc>
                <a:tabLst>
                  <a:tab pos="457200" algn="l"/>
                </a:tabLst>
              </a:pPr>
              <a:r>
                <a:rPr sz="1600" dirty="0">
                  <a:solidFill>
                    <a:schemeClr val="bg1"/>
                  </a:solidFill>
                  <a:latin typeface="Consolas" panose="020B0609020204030204" pitchFamily="49" charset="0"/>
                  <a:ea typeface="Consolas"/>
                  <a:cs typeface="Consolas" panose="020B0609020204030204" pitchFamily="49" charset="0"/>
                  <a:sym typeface="Consolas"/>
                </a:rPr>
                <a:t>	</a:t>
              </a:r>
              <a:r>
                <a:rPr sz="1600" dirty="0" err="1">
                  <a:solidFill>
                    <a:schemeClr val="bg1"/>
                  </a:solidFill>
                  <a:latin typeface="Consolas" panose="020B0609020204030204" pitchFamily="49" charset="0"/>
                  <a:ea typeface="Consolas"/>
                  <a:cs typeface="Consolas" panose="020B0609020204030204" pitchFamily="49" charset="0"/>
                  <a:sym typeface="Consolas"/>
                </a:rPr>
                <a:t>WithdrawMoney</a:t>
              </a:r>
              <a:r>
                <a:rPr sz="1600" dirty="0">
                  <a:solidFill>
                    <a:schemeClr val="bg1"/>
                  </a:solidFill>
                  <a:latin typeface="Consolas" panose="020B0609020204030204" pitchFamily="49" charset="0"/>
                  <a:ea typeface="Consolas"/>
                  <a:cs typeface="Consolas" panose="020B0609020204030204" pitchFamily="49" charset="0"/>
                  <a:sym typeface="Consolas"/>
                </a:rPr>
                <a:t>(double Amount)</a:t>
              </a:r>
              <a:endParaRPr sz="1600" b="1" dirty="0">
                <a:solidFill>
                  <a:schemeClr val="bg1"/>
                </a:solidFill>
                <a:latin typeface="Consolas" panose="020B0609020204030204" pitchFamily="49" charset="0"/>
                <a:ea typeface="Verdana"/>
                <a:cs typeface="Consolas" panose="020B0609020204030204" pitchFamily="49" charset="0"/>
                <a:sym typeface="Verdana"/>
              </a:endParaRPr>
            </a:p>
            <a:p>
              <a:pPr lvl="0" defTabSz="457200">
                <a:lnSpc>
                  <a:spcPct val="90000"/>
                </a:lnSpc>
                <a:buClr>
                  <a:srgbClr val="632523"/>
                </a:buClr>
                <a:buSzPct val="100000"/>
                <a:buFont typeface="Arial"/>
                <a:buChar char="•"/>
                <a:tabLst>
                  <a:tab pos="457200" algn="l"/>
                </a:tabLst>
              </a:pPr>
              <a:endParaRPr sz="1600" b="1" dirty="0">
                <a:solidFill>
                  <a:schemeClr val="bg1"/>
                </a:solidFill>
                <a:latin typeface="Consolas" panose="020B0609020204030204" pitchFamily="49" charset="0"/>
                <a:ea typeface="Consolas"/>
                <a:cs typeface="Consolas" panose="020B0609020204030204" pitchFamily="49" charset="0"/>
                <a:sym typeface="Consolas"/>
              </a:endParaRPr>
            </a:p>
            <a:p>
              <a:pPr lvl="1" defTabSz="457200">
                <a:lnSpc>
                  <a:spcPct val="90000"/>
                </a:lnSpc>
                <a:tabLst>
                  <a:tab pos="457200" algn="l"/>
                </a:tabLst>
              </a:pPr>
              <a:r>
                <a:rPr sz="1600" dirty="0" err="1">
                  <a:solidFill>
                    <a:schemeClr val="bg1"/>
                  </a:solidFill>
                  <a:latin typeface="Consolas" panose="020B0609020204030204" pitchFamily="49" charset="0"/>
                  <a:ea typeface="Consolas"/>
                  <a:cs typeface="Consolas" panose="020B0609020204030204" pitchFamily="49" charset="0"/>
                  <a:sym typeface="Consolas"/>
                </a:rPr>
                <a:t>DepositMoney</a:t>
              </a:r>
              <a:r>
                <a:rPr sz="1600" dirty="0">
                  <a:solidFill>
                    <a:schemeClr val="bg1"/>
                  </a:solidFill>
                  <a:latin typeface="Consolas" panose="020B0609020204030204" pitchFamily="49" charset="0"/>
                  <a:ea typeface="Consolas"/>
                  <a:cs typeface="Consolas" panose="020B0609020204030204" pitchFamily="49" charset="0"/>
                  <a:sym typeface="Consolas"/>
                </a:rPr>
                <a:t> (double Amount)</a:t>
              </a:r>
              <a:endParaRPr sz="1600" b="1" dirty="0">
                <a:solidFill>
                  <a:schemeClr val="bg1"/>
                </a:solidFill>
                <a:latin typeface="Consolas" panose="020B0609020204030204" pitchFamily="49" charset="0"/>
                <a:ea typeface="Verdana"/>
                <a:cs typeface="Consolas" panose="020B0609020204030204" pitchFamily="49" charset="0"/>
                <a:sym typeface="Verdana"/>
              </a:endParaRPr>
            </a:p>
          </p:txBody>
        </p:sp>
      </p:grpSp>
      <p:grpSp>
        <p:nvGrpSpPr>
          <p:cNvPr id="432" name="Group 432"/>
          <p:cNvGrpSpPr/>
          <p:nvPr/>
        </p:nvGrpSpPr>
        <p:grpSpPr>
          <a:xfrm>
            <a:off x="4190010" y="1534650"/>
            <a:ext cx="4725388" cy="1219201"/>
            <a:chOff x="-1143989" y="0"/>
            <a:chExt cx="4725388" cy="1371600"/>
          </a:xfrm>
        </p:grpSpPr>
        <p:sp>
          <p:nvSpPr>
            <p:cNvPr id="430" name="Shape 430"/>
            <p:cNvSpPr/>
            <p:nvPr/>
          </p:nvSpPr>
          <p:spPr>
            <a:xfrm>
              <a:off x="-1143989" y="0"/>
              <a:ext cx="4725388" cy="137160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just">
                <a:defRPr>
                  <a:solidFill>
                    <a:srgbClr val="FFFFFF"/>
                  </a:solidFill>
                </a:defRPr>
              </a:pPr>
              <a:endParaRPr>
                <a:latin typeface="+mn-lt"/>
              </a:endParaRPr>
            </a:p>
          </p:txBody>
        </p:sp>
        <p:sp>
          <p:nvSpPr>
            <p:cNvPr id="431" name="Shape 431"/>
            <p:cNvSpPr/>
            <p:nvPr/>
          </p:nvSpPr>
          <p:spPr>
            <a:xfrm>
              <a:off x="-1028698" y="270301"/>
              <a:ext cx="4466943" cy="83099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defRPr>
                  <a:solidFill>
                    <a:srgbClr val="FFFFFF"/>
                  </a:solidFill>
                </a:defRPr>
              </a:lvl1pPr>
            </a:lstStyle>
            <a:p>
              <a:pPr lvl="0">
                <a:defRPr>
                  <a:solidFill>
                    <a:srgbClr val="000000"/>
                  </a:solidFill>
                </a:defRPr>
              </a:pPr>
              <a:r>
                <a:rPr dirty="0" err="1">
                  <a:solidFill>
                    <a:schemeClr val="bg1"/>
                  </a:solidFill>
                  <a:latin typeface="Calibri" panose="020F0502020204030204" pitchFamily="34" charset="0"/>
                </a:rPr>
                <a:t>Не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следует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представлять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каждое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поле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как</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если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для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этого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веских</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оснований</a:t>
              </a:r>
              <a:endParaRPr dirty="0">
                <a:solidFill>
                  <a:schemeClr val="bg1"/>
                </a:solidFill>
                <a:latin typeface="Calibri" panose="020F0502020204030204" pitchFamily="34" charset="0"/>
              </a:endParaRPr>
            </a:p>
          </p:txBody>
        </p:sp>
      </p:grpSp>
      <p:grpSp>
        <p:nvGrpSpPr>
          <p:cNvPr id="441" name="Group 441"/>
          <p:cNvGrpSpPr/>
          <p:nvPr/>
        </p:nvGrpSpPr>
        <p:grpSpPr>
          <a:xfrm>
            <a:off x="190499" y="3653339"/>
            <a:ext cx="3276600" cy="2633010"/>
            <a:chOff x="0" y="286113"/>
            <a:chExt cx="3276600" cy="2633009"/>
          </a:xfrm>
        </p:grpSpPr>
        <p:sp>
          <p:nvSpPr>
            <p:cNvPr id="439" name="Shape 439"/>
            <p:cNvSpPr/>
            <p:nvPr/>
          </p:nvSpPr>
          <p:spPr>
            <a:xfrm>
              <a:off x="0" y="286113"/>
              <a:ext cx="3276600" cy="2633009"/>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p>
          </p:txBody>
        </p:sp>
        <p:sp>
          <p:nvSpPr>
            <p:cNvPr id="440" name="Shape 440"/>
            <p:cNvSpPr/>
            <p:nvPr/>
          </p:nvSpPr>
          <p:spPr>
            <a:xfrm>
              <a:off x="228600" y="423125"/>
              <a:ext cx="2895600" cy="224676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600" dirty="0" err="1">
                  <a:latin typeface="Consolas"/>
                  <a:ea typeface="Consolas"/>
                  <a:cs typeface="Consolas"/>
                  <a:sym typeface="Consolas"/>
                </a:rPr>
                <a:t>int</a:t>
              </a:r>
              <a:r>
                <a:rPr sz="1600" dirty="0">
                  <a:latin typeface="Consolas"/>
                  <a:ea typeface="Consolas"/>
                  <a:cs typeface="Consolas"/>
                  <a:sym typeface="Consolas"/>
                </a:rPr>
                <a:t> </a:t>
              </a:r>
              <a:r>
                <a:rPr lang="en-US" sz="1600" b="1" dirty="0">
                  <a:latin typeface="Consolas"/>
                  <a:ea typeface="Consolas"/>
                  <a:cs typeface="Consolas"/>
                  <a:sym typeface="Consolas"/>
                </a:rPr>
                <a:t>d</a:t>
              </a:r>
              <a:r>
                <a:rPr sz="1600" b="1" dirty="0">
                  <a:latin typeface="Consolas"/>
                  <a:ea typeface="Consolas"/>
                  <a:cs typeface="Consolas"/>
                  <a:sym typeface="Consolas"/>
                </a:rPr>
                <a:t>ata</a:t>
              </a:r>
              <a:r>
                <a:rPr sz="1600" dirty="0">
                  <a:latin typeface="Consolas"/>
                  <a:ea typeface="Consolas"/>
                  <a:cs typeface="Consolas"/>
                  <a:sym typeface="Consolas"/>
                </a:rPr>
                <a:t>;</a:t>
              </a:r>
            </a:p>
            <a:p>
              <a:pPr lvl="0"/>
              <a:r>
                <a:rPr sz="1600" dirty="0">
                  <a:latin typeface="Consolas"/>
                  <a:ea typeface="Consolas"/>
                  <a:cs typeface="Consolas"/>
                  <a:sym typeface="Consolas"/>
                </a:rPr>
                <a:t>public </a:t>
              </a:r>
              <a:r>
                <a:rPr sz="1600" dirty="0" err="1">
                  <a:latin typeface="Consolas"/>
                  <a:ea typeface="Consolas"/>
                  <a:cs typeface="Consolas"/>
                  <a:sym typeface="Consolas"/>
                </a:rPr>
                <a:t>int</a:t>
              </a:r>
              <a:r>
                <a:rPr sz="1600" dirty="0">
                  <a:latin typeface="Consolas"/>
                  <a:ea typeface="Consolas"/>
                  <a:cs typeface="Consolas"/>
                  <a:sym typeface="Consolas"/>
                </a:rPr>
                <a:t> </a:t>
              </a:r>
              <a:r>
                <a:rPr sz="1600" b="1" dirty="0">
                  <a:latin typeface="Consolas"/>
                  <a:ea typeface="Consolas"/>
                  <a:cs typeface="Consolas"/>
                  <a:sym typeface="Consolas"/>
                </a:rPr>
                <a:t>Data</a:t>
              </a:r>
            </a:p>
            <a:p>
              <a:pPr lvl="0"/>
              <a:r>
                <a:rPr sz="1600" dirty="0">
                  <a:latin typeface="Consolas"/>
                  <a:ea typeface="Consolas"/>
                  <a:cs typeface="Consolas"/>
                  <a:sym typeface="Consolas"/>
                </a:rPr>
                <a:t>{</a:t>
              </a:r>
            </a:p>
            <a:p>
              <a:pPr lvl="0"/>
              <a:r>
                <a:rPr sz="1600" dirty="0">
                  <a:latin typeface="Consolas"/>
                  <a:ea typeface="Consolas"/>
                  <a:cs typeface="Consolas"/>
                  <a:sym typeface="Consolas"/>
                </a:rPr>
                <a:t>    get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return </a:t>
              </a:r>
              <a:r>
                <a:rPr b="1" dirty="0">
                  <a:solidFill>
                    <a:schemeClr val="accent3">
                      <a:lumMod val="50000"/>
                    </a:schemeClr>
                  </a:solidFill>
                  <a:latin typeface="Consolas"/>
                  <a:ea typeface="Consolas"/>
                  <a:cs typeface="Consolas"/>
                  <a:sym typeface="Consolas"/>
                </a:rPr>
                <a:t>Data</a:t>
              </a:r>
              <a:r>
                <a:rPr sz="1600" dirty="0">
                  <a:latin typeface="Consolas"/>
                  <a:ea typeface="Consolas"/>
                  <a:cs typeface="Consolas"/>
                  <a:sym typeface="Consolas"/>
                </a:rPr>
                <a: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a:t>
              </a:r>
            </a:p>
            <a:p>
              <a:pPr lvl="0"/>
              <a:r>
                <a:rPr sz="1600" dirty="0">
                  <a:latin typeface="Consolas"/>
                  <a:ea typeface="Consolas"/>
                  <a:cs typeface="Consolas"/>
                  <a:sym typeface="Consolas"/>
                </a:rPr>
                <a:t>}</a:t>
              </a:r>
            </a:p>
          </p:txBody>
        </p:sp>
      </p:grpSp>
      <p:grpSp>
        <p:nvGrpSpPr>
          <p:cNvPr id="444" name="Group 444"/>
          <p:cNvGrpSpPr/>
          <p:nvPr/>
        </p:nvGrpSpPr>
        <p:grpSpPr>
          <a:xfrm>
            <a:off x="3886200" y="3790351"/>
            <a:ext cx="4038604" cy="2057402"/>
            <a:chOff x="-1" y="-1"/>
            <a:chExt cx="4038602" cy="1676402"/>
          </a:xfrm>
          <a:solidFill>
            <a:schemeClr val="accent2">
              <a:lumMod val="20000"/>
              <a:lumOff val="80000"/>
            </a:schemeClr>
          </a:solidFill>
        </p:grpSpPr>
        <p:sp>
          <p:nvSpPr>
            <p:cNvPr id="442" name="Shape 442"/>
            <p:cNvSpPr/>
            <p:nvPr/>
          </p:nvSpPr>
          <p:spPr>
            <a:xfrm>
              <a:off x="-1" y="-1"/>
              <a:ext cx="4038602" cy="1676402"/>
            </a:xfrm>
            <a:custGeom>
              <a:avLst/>
              <a:gdLst/>
              <a:ahLst/>
              <a:cxnLst>
                <a:cxn ang="0">
                  <a:pos x="wd2" y="hd2"/>
                </a:cxn>
                <a:cxn ang="5400000">
                  <a:pos x="wd2" y="hd2"/>
                </a:cxn>
                <a:cxn ang="10800000">
                  <a:pos x="wd2" y="hd2"/>
                </a:cxn>
                <a:cxn ang="16200000">
                  <a:pos x="wd2" y="hd2"/>
                </a:cxn>
              </a:cxnLst>
              <a:rect l="0" t="0" r="r" b="b"/>
              <a:pathLst>
                <a:path w="21600" h="21600" extrusionOk="0">
                  <a:moveTo>
                    <a:pt x="10800" y="5800"/>
                  </a:moveTo>
                  <a:lnTo>
                    <a:pt x="14522" y="0"/>
                  </a:lnTo>
                  <a:lnTo>
                    <a:pt x="14155" y="5325"/>
                  </a:lnTo>
                  <a:lnTo>
                    <a:pt x="18380" y="4457"/>
                  </a:lnTo>
                  <a:lnTo>
                    <a:pt x="16702" y="7315"/>
                  </a:lnTo>
                  <a:lnTo>
                    <a:pt x="21097" y="8137"/>
                  </a:lnTo>
                  <a:lnTo>
                    <a:pt x="17607" y="10475"/>
                  </a:lnTo>
                  <a:lnTo>
                    <a:pt x="21600" y="13290"/>
                  </a:lnTo>
                  <a:lnTo>
                    <a:pt x="16837" y="12942"/>
                  </a:lnTo>
                  <a:lnTo>
                    <a:pt x="18145" y="18095"/>
                  </a:lnTo>
                  <a:lnTo>
                    <a:pt x="14020" y="14457"/>
                  </a:lnTo>
                  <a:lnTo>
                    <a:pt x="13247" y="19737"/>
                  </a:lnTo>
                  <a:lnTo>
                    <a:pt x="10532" y="14935"/>
                  </a:lnTo>
                  <a:lnTo>
                    <a:pt x="8485" y="21600"/>
                  </a:lnTo>
                  <a:lnTo>
                    <a:pt x="7715" y="15627"/>
                  </a:lnTo>
                  <a:lnTo>
                    <a:pt x="4762" y="17617"/>
                  </a:lnTo>
                  <a:lnTo>
                    <a:pt x="5667" y="13937"/>
                  </a:lnTo>
                  <a:lnTo>
                    <a:pt x="135" y="14587"/>
                  </a:lnTo>
                  <a:lnTo>
                    <a:pt x="3722" y="11775"/>
                  </a:lnTo>
                  <a:lnTo>
                    <a:pt x="0" y="8615"/>
                  </a:lnTo>
                  <a:lnTo>
                    <a:pt x="4627" y="7617"/>
                  </a:lnTo>
                  <a:lnTo>
                    <a:pt x="370" y="2295"/>
                  </a:lnTo>
                  <a:lnTo>
                    <a:pt x="7312" y="6320"/>
                  </a:lnTo>
                  <a:lnTo>
                    <a:pt x="8352" y="2295"/>
                  </a:lnTo>
                  <a:close/>
                </a:path>
              </a:pathLst>
            </a:cu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latin typeface="+mn-lt"/>
              </a:endParaRPr>
            </a:p>
          </p:txBody>
        </p:sp>
        <p:sp>
          <p:nvSpPr>
            <p:cNvPr id="443" name="Shape 443"/>
            <p:cNvSpPr/>
            <p:nvPr/>
          </p:nvSpPr>
          <p:spPr>
            <a:xfrm>
              <a:off x="865119" y="685771"/>
              <a:ext cx="2257692" cy="200625"/>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defRPr sz="1600" b="1"/>
              </a:lvl1pPr>
            </a:lstStyle>
            <a:p>
              <a:pPr lvl="0">
                <a:defRPr sz="1800" b="0"/>
              </a:pPr>
              <a:r>
                <a:rPr sz="1600" b="1" dirty="0">
                  <a:latin typeface="Calibri" panose="020F0502020204030204" pitchFamily="34" charset="0"/>
                </a:rPr>
                <a:t>StackOverflowException</a:t>
              </a:r>
            </a:p>
          </p:txBody>
        </p:sp>
      </p:grpSp>
      <p:pic>
        <p:nvPicPr>
          <p:cNvPr id="447" name="image7.png" descr="C:\Users\MIB\Downloads\button_ok_5970.png"/>
          <p:cNvPicPr/>
          <p:nvPr/>
        </p:nvPicPr>
        <p:blipFill>
          <a:blip r:embed="rId3">
            <a:extLst/>
          </a:blip>
          <a:stretch>
            <a:fillRect/>
          </a:stretch>
        </p:blipFill>
        <p:spPr>
          <a:xfrm>
            <a:off x="381000" y="2374436"/>
            <a:ext cx="457200" cy="457201"/>
          </a:xfrm>
          <a:prstGeom prst="rect">
            <a:avLst/>
          </a:prstGeom>
          <a:ln w="12700">
            <a:miter lim="400000"/>
          </a:ln>
        </p:spPr>
      </p:pic>
      <p:pic>
        <p:nvPicPr>
          <p:cNvPr id="448" name="image7.png" descr="C:\Users\MIB\Downloads\button_ok_5970.png"/>
          <p:cNvPicPr/>
          <p:nvPr/>
        </p:nvPicPr>
        <p:blipFill>
          <a:blip r:embed="rId3">
            <a:extLst/>
          </a:blip>
          <a:stretch>
            <a:fillRect/>
          </a:stretch>
        </p:blipFill>
        <p:spPr>
          <a:xfrm>
            <a:off x="381000" y="2743200"/>
            <a:ext cx="457200" cy="457200"/>
          </a:xfrm>
          <a:prstGeom prst="rect">
            <a:avLst/>
          </a:prstGeom>
          <a:ln w="12700">
            <a:miter lim="400000"/>
          </a:ln>
        </p:spPr>
      </p:pic>
      <p:pic>
        <p:nvPicPr>
          <p:cNvPr id="449" name="image8.png" descr="C:\Users\MIB\Downloads\button_cancel_5392.png"/>
          <p:cNvPicPr/>
          <p:nvPr/>
        </p:nvPicPr>
        <p:blipFill>
          <a:blip r:embed="rId4">
            <a:extLst/>
          </a:blip>
          <a:stretch>
            <a:fillRect/>
          </a:stretch>
        </p:blipFill>
        <p:spPr>
          <a:xfrm>
            <a:off x="411845" y="2012045"/>
            <a:ext cx="350156" cy="350156"/>
          </a:xfrm>
          <a:prstGeom prst="rect">
            <a:avLst/>
          </a:prstGeom>
          <a:ln w="12700">
            <a:miter lim="400000"/>
          </a:ln>
        </p:spPr>
      </p:pic>
      <p:cxnSp>
        <p:nvCxnSpPr>
          <p:cNvPr id="4" name="Прямая со стрелкой 3"/>
          <p:cNvCxnSpPr/>
          <p:nvPr/>
        </p:nvCxnSpPr>
        <p:spPr>
          <a:xfrm flipV="1">
            <a:off x="3124200" y="4755091"/>
            <a:ext cx="1485900" cy="426509"/>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1498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629" y="0"/>
            <a:ext cx="9144000" cy="578825"/>
          </a:xfrm>
        </p:spPr>
        <p:txBody>
          <a:bodyPr/>
          <a:lstStyle/>
          <a:p>
            <a:r>
              <a:rPr lang="ru-RU" dirty="0"/>
              <a:t>Определение индексатора</a:t>
            </a:r>
            <a:endParaRPr lang="en-US" dirty="0"/>
          </a:p>
        </p:txBody>
      </p:sp>
      <p:grpSp>
        <p:nvGrpSpPr>
          <p:cNvPr id="456" name="Group 456"/>
          <p:cNvGrpSpPr/>
          <p:nvPr/>
        </p:nvGrpSpPr>
        <p:grpSpPr>
          <a:xfrm>
            <a:off x="147144" y="1623468"/>
            <a:ext cx="8844454" cy="1051788"/>
            <a:chOff x="-157655" y="7619"/>
            <a:chExt cx="8768255" cy="1051787"/>
          </a:xfrm>
          <a:solidFill>
            <a:schemeClr val="accent2">
              <a:lumMod val="50000"/>
            </a:schemeClr>
          </a:solidFill>
        </p:grpSpPr>
        <p:sp>
          <p:nvSpPr>
            <p:cNvPr id="454" name="Shape 454"/>
            <p:cNvSpPr/>
            <p:nvPr/>
          </p:nvSpPr>
          <p:spPr>
            <a:xfrm>
              <a:off x="-157655" y="7619"/>
              <a:ext cx="8768255" cy="1051787"/>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455" name="Shape 455"/>
            <p:cNvSpPr/>
            <p:nvPr/>
          </p:nvSpPr>
          <p:spPr>
            <a:xfrm>
              <a:off x="11488" y="112512"/>
              <a:ext cx="8486692" cy="830996"/>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a:solidFill>
                    <a:schemeClr val="bg1"/>
                  </a:solidFill>
                  <a:latin typeface="Calibri" panose="020F0502020204030204" pitchFamily="34" charset="0"/>
                </a:rPr>
                <a:t>get и set </a:t>
              </a:r>
              <a:r>
                <a:rPr dirty="0" err="1">
                  <a:solidFill>
                    <a:schemeClr val="bg1"/>
                  </a:solidFill>
                  <a:latin typeface="Calibri" panose="020F0502020204030204" pitchFamily="34" charset="0"/>
                </a:rPr>
                <a:t>аксессоры</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используется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для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управления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тем</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как</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значения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извлекается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или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устанавливается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основе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передаваемого</a:t>
              </a:r>
              <a:r>
                <a:rPr dirty="0">
                  <a:solidFill>
                    <a:schemeClr val="bg1"/>
                  </a:solidFill>
                  <a:latin typeface="Calibri" panose="020F0502020204030204" pitchFamily="34" charset="0"/>
                </a:rPr>
                <a:t> в </a:t>
              </a:r>
              <a:r>
                <a:rPr dirty="0" err="1">
                  <a:solidFill>
                    <a:schemeClr val="bg1"/>
                  </a:solidFill>
                  <a:latin typeface="Calibri" panose="020F0502020204030204" pitchFamily="34" charset="0"/>
                </a:rPr>
                <a:t>качестве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параметра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для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индексации</a:t>
              </a:r>
              <a:endParaRPr dirty="0">
                <a:solidFill>
                  <a:schemeClr val="bg1"/>
                </a:solidFill>
                <a:latin typeface="Calibri" panose="020F0502020204030204" pitchFamily="34" charset="0"/>
              </a:endParaRPr>
            </a:p>
          </p:txBody>
        </p:sp>
      </p:grpSp>
      <p:grpSp>
        <p:nvGrpSpPr>
          <p:cNvPr id="459" name="Group 459"/>
          <p:cNvGrpSpPr/>
          <p:nvPr/>
        </p:nvGrpSpPr>
        <p:grpSpPr>
          <a:xfrm>
            <a:off x="154072" y="2816429"/>
            <a:ext cx="8844453" cy="632940"/>
            <a:chOff x="0" y="-99540"/>
            <a:chExt cx="8690636" cy="632940"/>
          </a:xfrm>
          <a:solidFill>
            <a:schemeClr val="accent2">
              <a:lumMod val="50000"/>
            </a:schemeClr>
          </a:solidFill>
        </p:grpSpPr>
        <p:sp>
          <p:nvSpPr>
            <p:cNvPr id="457" name="Shape 457"/>
            <p:cNvSpPr/>
            <p:nvPr/>
          </p:nvSpPr>
          <p:spPr>
            <a:xfrm>
              <a:off x="0" y="-99540"/>
              <a:ext cx="8690636" cy="63294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458" name="Shape 458"/>
            <p:cNvSpPr/>
            <p:nvPr/>
          </p:nvSpPr>
          <p:spPr>
            <a:xfrm>
              <a:off x="127869" y="71591"/>
              <a:ext cx="8351572" cy="276999"/>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lang="en-US" dirty="0">
                  <a:solidFill>
                    <a:schemeClr val="bg1"/>
                  </a:solidFill>
                  <a:latin typeface="Calibri" panose="020F0502020204030204" pitchFamily="34" charset="0"/>
                </a:rPr>
                <a:t>g</a:t>
              </a:r>
              <a:r>
                <a:rPr dirty="0">
                  <a:solidFill>
                    <a:schemeClr val="bg1"/>
                  </a:solidFill>
                  <a:latin typeface="Calibri" panose="020F0502020204030204" pitchFamily="34" charset="0"/>
                </a:rPr>
                <a:t>et </a:t>
              </a:r>
              <a:r>
                <a:rPr dirty="0" err="1">
                  <a:solidFill>
                    <a:schemeClr val="bg1"/>
                  </a:solidFill>
                  <a:latin typeface="Calibri" panose="020F0502020204030204" pitchFamily="34" charset="0"/>
                </a:rPr>
                <a:t>и</a:t>
              </a:r>
              <a:r>
                <a:rPr dirty="0">
                  <a:solidFill>
                    <a:schemeClr val="bg1"/>
                  </a:solidFill>
                  <a:latin typeface="Calibri" panose="020F0502020204030204" pitchFamily="34" charset="0"/>
                </a:rPr>
                <a:t> set </a:t>
              </a:r>
              <a:r>
                <a:rPr dirty="0" err="1">
                  <a:solidFill>
                    <a:schemeClr val="bg1"/>
                  </a:solidFill>
                  <a:latin typeface="Calibri" panose="020F0502020204030204" pitchFamily="34" charset="0"/>
                </a:rPr>
                <a:t>аксессоры</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используют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свойство-подобный</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синтаксис</a:t>
              </a:r>
              <a:endParaRPr dirty="0">
                <a:solidFill>
                  <a:schemeClr val="bg1"/>
                </a:solidFill>
                <a:latin typeface="Calibri" panose="020F0502020204030204" pitchFamily="34" charset="0"/>
              </a:endParaRPr>
            </a:p>
          </p:txBody>
        </p:sp>
      </p:grpSp>
      <p:grpSp>
        <p:nvGrpSpPr>
          <p:cNvPr id="462" name="Group 462"/>
          <p:cNvGrpSpPr/>
          <p:nvPr/>
        </p:nvGrpSpPr>
        <p:grpSpPr>
          <a:xfrm>
            <a:off x="147144" y="3581401"/>
            <a:ext cx="4720218" cy="910955"/>
            <a:chOff x="-157656" y="-12701"/>
            <a:chExt cx="4720218" cy="910955"/>
          </a:xfrm>
          <a:solidFill>
            <a:schemeClr val="accent2">
              <a:lumMod val="50000"/>
            </a:schemeClr>
          </a:solidFill>
        </p:grpSpPr>
        <p:sp>
          <p:nvSpPr>
            <p:cNvPr id="460" name="Shape 460"/>
            <p:cNvSpPr/>
            <p:nvPr/>
          </p:nvSpPr>
          <p:spPr>
            <a:xfrm>
              <a:off x="-157656" y="-12701"/>
              <a:ext cx="4720218" cy="910955"/>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dirty="0">
                <a:solidFill>
                  <a:schemeClr val="bg1"/>
                </a:solidFill>
                <a:latin typeface="Calibri" panose="020F0502020204030204" pitchFamily="34" charset="0"/>
              </a:endParaRPr>
            </a:p>
          </p:txBody>
        </p:sp>
        <p:sp>
          <p:nvSpPr>
            <p:cNvPr id="461" name="Shape 461"/>
            <p:cNvSpPr/>
            <p:nvPr/>
          </p:nvSpPr>
          <p:spPr>
            <a:xfrm>
              <a:off x="-23745" y="167500"/>
              <a:ext cx="4406526"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Индексатор</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использует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массив-подобный</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доступе</a:t>
              </a:r>
              <a:r>
                <a:rPr dirty="0">
                  <a:solidFill>
                    <a:schemeClr val="bg1"/>
                  </a:solidFill>
                  <a:latin typeface="Calibri" panose="020F0502020204030204" pitchFamily="34" charset="0"/>
                </a:rPr>
                <a:t> к </a:t>
              </a:r>
              <a:r>
                <a:rPr dirty="0" err="1">
                  <a:solidFill>
                    <a:schemeClr val="bg1"/>
                  </a:solidFill>
                  <a:latin typeface="Calibri" panose="020F0502020204030204" pitchFamily="34" charset="0"/>
                </a:rPr>
                <a:t>элементам</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множества</a:t>
              </a:r>
              <a:endParaRPr dirty="0">
                <a:solidFill>
                  <a:schemeClr val="bg1"/>
                </a:solidFill>
                <a:latin typeface="Calibri" panose="020F0502020204030204" pitchFamily="34" charset="0"/>
              </a:endParaRPr>
            </a:p>
          </p:txBody>
        </p:sp>
      </p:grpSp>
      <p:grpSp>
        <p:nvGrpSpPr>
          <p:cNvPr id="465" name="Group 465"/>
          <p:cNvGrpSpPr/>
          <p:nvPr/>
        </p:nvGrpSpPr>
        <p:grpSpPr>
          <a:xfrm>
            <a:off x="147144" y="693685"/>
            <a:ext cx="8844455" cy="788100"/>
            <a:chOff x="-76201" y="-63318"/>
            <a:chExt cx="8844455" cy="788099"/>
          </a:xfrm>
          <a:solidFill>
            <a:schemeClr val="accent2">
              <a:lumMod val="50000"/>
            </a:schemeClr>
          </a:solidFill>
        </p:grpSpPr>
        <p:sp>
          <p:nvSpPr>
            <p:cNvPr id="463" name="Shape 463"/>
            <p:cNvSpPr/>
            <p:nvPr/>
          </p:nvSpPr>
          <p:spPr>
            <a:xfrm>
              <a:off x="-76201" y="-63318"/>
              <a:ext cx="8844455" cy="788099"/>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just">
                <a:defRPr>
                  <a:solidFill>
                    <a:srgbClr val="FFFFFF"/>
                  </a:solidFill>
                </a:defRPr>
              </a:pPr>
              <a:endParaRPr>
                <a:solidFill>
                  <a:schemeClr val="bg1"/>
                </a:solidFill>
                <a:latin typeface="Calibri" panose="020F0502020204030204" pitchFamily="34" charset="0"/>
              </a:endParaRPr>
            </a:p>
          </p:txBody>
        </p:sp>
        <p:sp>
          <p:nvSpPr>
            <p:cNvPr id="464" name="Shape 464"/>
            <p:cNvSpPr/>
            <p:nvPr/>
          </p:nvSpPr>
          <p:spPr>
            <a:xfrm>
              <a:off x="94412" y="73113"/>
              <a:ext cx="8428443" cy="553997"/>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defRPr>
                  <a:solidFill>
                    <a:srgbClr val="FFFFFF"/>
                  </a:solidFill>
                </a:defRPr>
              </a:lvl1pPr>
            </a:lstStyle>
            <a:p>
              <a:pPr lvl="0">
                <a:defRPr>
                  <a:solidFill>
                    <a:srgbClr val="000000"/>
                  </a:solidFill>
                </a:defRPr>
              </a:pPr>
              <a:r>
                <a:rPr dirty="0">
                  <a:solidFill>
                    <a:schemeClr val="bg1"/>
                  </a:solidFill>
                  <a:latin typeface="Calibri" panose="020F0502020204030204" pitchFamily="34" charset="0"/>
                </a:rPr>
                <a:t>Индексатор обеспечивает механизм инкапсуляции множества значений, так же, как свойство инкапсулирует одно значение</a:t>
              </a:r>
            </a:p>
          </p:txBody>
        </p:sp>
      </p:grpSp>
      <p:grpSp>
        <p:nvGrpSpPr>
          <p:cNvPr id="468" name="Group 468"/>
          <p:cNvGrpSpPr/>
          <p:nvPr/>
        </p:nvGrpSpPr>
        <p:grpSpPr>
          <a:xfrm>
            <a:off x="5001273" y="3581402"/>
            <a:ext cx="3990325" cy="914400"/>
            <a:chOff x="-27927" y="0"/>
            <a:chExt cx="3990325" cy="914400"/>
          </a:xfrm>
          <a:solidFill>
            <a:schemeClr val="accent2">
              <a:lumMod val="50000"/>
            </a:schemeClr>
          </a:solidFill>
        </p:grpSpPr>
        <p:sp>
          <p:nvSpPr>
            <p:cNvPr id="466" name="Shape 466"/>
            <p:cNvSpPr/>
            <p:nvPr/>
          </p:nvSpPr>
          <p:spPr>
            <a:xfrm>
              <a:off x="-27927" y="0"/>
              <a:ext cx="3990325" cy="9144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467" name="Shape 467"/>
            <p:cNvSpPr/>
            <p:nvPr/>
          </p:nvSpPr>
          <p:spPr>
            <a:xfrm>
              <a:off x="44637" y="180201"/>
              <a:ext cx="3796926"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индексации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можно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нецелый</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тип</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a:t>
              </a:r>
              <a:endParaRPr dirty="0">
                <a:solidFill>
                  <a:schemeClr val="bg1"/>
                </a:solidFill>
                <a:latin typeface="Calibri" panose="020F0502020204030204" pitchFamily="34" charset="0"/>
              </a:endParaRPr>
            </a:p>
          </p:txBody>
        </p:sp>
      </p:grpSp>
      <p:grpSp>
        <p:nvGrpSpPr>
          <p:cNvPr id="471" name="Group 471"/>
          <p:cNvGrpSpPr/>
          <p:nvPr/>
        </p:nvGrpSpPr>
        <p:grpSpPr>
          <a:xfrm>
            <a:off x="147144" y="4713106"/>
            <a:ext cx="6138185" cy="1459094"/>
            <a:chOff x="0" y="195822"/>
            <a:chExt cx="5977569" cy="1459093"/>
          </a:xfrm>
        </p:grpSpPr>
        <p:sp>
          <p:nvSpPr>
            <p:cNvPr id="469" name="Shape 469"/>
            <p:cNvSpPr/>
            <p:nvPr/>
          </p:nvSpPr>
          <p:spPr>
            <a:xfrm>
              <a:off x="0" y="195822"/>
              <a:ext cx="5867400" cy="1459093"/>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lgn="just">
                <a:defRPr sz="1500">
                  <a:latin typeface="Consolas"/>
                  <a:ea typeface="Consolas"/>
                  <a:cs typeface="Consolas"/>
                  <a:sym typeface="Consolas"/>
                </a:defRPr>
              </a:pPr>
              <a:endParaRPr/>
            </a:p>
          </p:txBody>
        </p:sp>
        <p:sp>
          <p:nvSpPr>
            <p:cNvPr id="470" name="Shape 470"/>
            <p:cNvSpPr/>
            <p:nvPr/>
          </p:nvSpPr>
          <p:spPr>
            <a:xfrm>
              <a:off x="110169" y="264583"/>
              <a:ext cx="5867400" cy="9848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600" dirty="0" err="1">
                  <a:latin typeface="Consolas"/>
                  <a:ea typeface="Consolas"/>
                  <a:cs typeface="Consolas"/>
                  <a:sym typeface="Consolas"/>
                </a:rPr>
                <a:t>CustomerAddressBook</a:t>
              </a:r>
              <a:r>
                <a:rPr sz="1600" dirty="0">
                  <a:latin typeface="Consolas"/>
                  <a:ea typeface="Consolas"/>
                  <a:cs typeface="Consolas"/>
                  <a:sym typeface="Consolas"/>
                </a:rPr>
                <a:t> </a:t>
              </a:r>
              <a:r>
                <a:rPr sz="1600" dirty="0" err="1">
                  <a:latin typeface="Consolas"/>
                  <a:ea typeface="Consolas"/>
                  <a:cs typeface="Consolas"/>
                  <a:sym typeface="Consolas"/>
                </a:rPr>
                <a:t>addressBook</a:t>
              </a:r>
              <a:r>
                <a:rPr sz="1600" dirty="0">
                  <a:latin typeface="Consolas"/>
                  <a:ea typeface="Consolas"/>
                  <a:cs typeface="Consolas"/>
                  <a:sym typeface="Consolas"/>
                </a:rPr>
                <a:t> = ...;</a:t>
              </a:r>
            </a:p>
            <a:p>
              <a:pPr lvl="0"/>
              <a:r>
                <a:rPr sz="1600" dirty="0">
                  <a:latin typeface="Consolas"/>
                  <a:ea typeface="Consolas"/>
                  <a:cs typeface="Consolas"/>
                  <a:sym typeface="Consolas"/>
                </a:rPr>
                <a:t>Address </a:t>
              </a:r>
              <a:r>
                <a:rPr sz="1600" dirty="0" err="1">
                  <a:latin typeface="Consolas"/>
                  <a:ea typeface="Consolas"/>
                  <a:cs typeface="Consolas"/>
                  <a:sym typeface="Consolas"/>
                </a:rPr>
                <a:t>customerAddress</a:t>
              </a:r>
              <a:r>
                <a:rPr sz="1600" dirty="0">
                  <a:latin typeface="Consolas"/>
                  <a:ea typeface="Consolas"/>
                  <a:cs typeface="Consolas"/>
                  <a:sym typeface="Consolas"/>
                </a:rPr>
                <a:t> = </a:t>
              </a:r>
              <a:r>
                <a:rPr sz="1600" b="1" dirty="0" err="1">
                  <a:latin typeface="Consolas"/>
                  <a:ea typeface="Consolas"/>
                  <a:cs typeface="Consolas"/>
                  <a:sym typeface="Consolas"/>
                </a:rPr>
                <a:t>addressBook</a:t>
              </a:r>
              <a:r>
                <a:rPr sz="1600" dirty="0">
                  <a:latin typeface="Consolas"/>
                  <a:ea typeface="Consolas"/>
                  <a:cs typeface="Consolas"/>
                  <a:sym typeface="Consolas"/>
                </a:rPr>
                <a:t>["a2332"];</a:t>
              </a:r>
            </a:p>
            <a:p>
              <a:pPr lvl="0"/>
              <a:r>
                <a:rPr sz="1600" dirty="0">
                  <a:latin typeface="Consolas"/>
                  <a:ea typeface="Consolas"/>
                  <a:cs typeface="Consolas"/>
                  <a:sym typeface="Consolas"/>
                </a:rPr>
                <a:t>. . .</a:t>
              </a:r>
            </a:p>
            <a:p>
              <a:pPr lvl="0"/>
              <a:r>
                <a:rPr sz="1600" dirty="0">
                  <a:latin typeface="Consolas"/>
                  <a:ea typeface="Consolas"/>
                  <a:cs typeface="Consolas"/>
                  <a:sym typeface="Consolas"/>
                </a:rPr>
                <a:t>Address </a:t>
              </a:r>
              <a:r>
                <a:rPr sz="1600" dirty="0" err="1">
                  <a:latin typeface="Consolas"/>
                  <a:ea typeface="Consolas"/>
                  <a:cs typeface="Consolas"/>
                  <a:sym typeface="Consolas"/>
                </a:rPr>
                <a:t>customerAddress</a:t>
              </a:r>
              <a:r>
                <a:rPr sz="1600" dirty="0">
                  <a:latin typeface="Consolas"/>
                  <a:ea typeface="Consolas"/>
                  <a:cs typeface="Consolas"/>
                  <a:sym typeface="Consolas"/>
                </a:rPr>
                <a:t> = </a:t>
              </a:r>
              <a:r>
                <a:rPr sz="1600" b="1" dirty="0" err="1">
                  <a:latin typeface="Consolas"/>
                  <a:ea typeface="Consolas"/>
                  <a:cs typeface="Consolas"/>
                  <a:sym typeface="Consolas"/>
                </a:rPr>
                <a:t>addressBook</a:t>
              </a:r>
              <a:r>
                <a:rPr sz="1600" dirty="0">
                  <a:latin typeface="Consolas"/>
                  <a:ea typeface="Consolas"/>
                  <a:cs typeface="Consolas"/>
                  <a:sym typeface="Consolas"/>
                </a:rPr>
                <a:t>[99];</a:t>
              </a:r>
            </a:p>
          </p:txBody>
        </p:sp>
      </p:grpSp>
      <p:grpSp>
        <p:nvGrpSpPr>
          <p:cNvPr id="474" name="Group 474"/>
          <p:cNvGrpSpPr/>
          <p:nvPr/>
        </p:nvGrpSpPr>
        <p:grpSpPr>
          <a:xfrm>
            <a:off x="5486400" y="5334000"/>
            <a:ext cx="3429000" cy="762000"/>
            <a:chOff x="-228600" y="0"/>
            <a:chExt cx="3429000" cy="762000"/>
          </a:xfrm>
          <a:solidFill>
            <a:schemeClr val="accent2">
              <a:lumMod val="50000"/>
            </a:schemeClr>
          </a:solidFill>
        </p:grpSpPr>
        <p:sp>
          <p:nvSpPr>
            <p:cNvPr id="472" name="Shape 472"/>
            <p:cNvSpPr/>
            <p:nvPr/>
          </p:nvSpPr>
          <p:spPr>
            <a:xfrm>
              <a:off x="-228600" y="0"/>
              <a:ext cx="34290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a:solidFill>
                  <a:schemeClr val="bg1"/>
                </a:solidFill>
                <a:latin typeface="Calibri" panose="020F0502020204030204" pitchFamily="34" charset="0"/>
              </a:endParaRPr>
            </a:p>
          </p:txBody>
        </p:sp>
        <p:sp>
          <p:nvSpPr>
            <p:cNvPr id="473" name="Shape 473"/>
            <p:cNvSpPr/>
            <p:nvPr/>
          </p:nvSpPr>
          <p:spPr>
            <a:xfrm>
              <a:off x="37198" y="104000"/>
              <a:ext cx="3126004"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a:solidFill>
                    <a:schemeClr val="bg1"/>
                  </a:solidFill>
                  <a:latin typeface="Calibri" panose="020F0502020204030204" pitchFamily="34" charset="0"/>
                </a:rPr>
                <a:t>Можно определить перегруженные индексаторы</a:t>
              </a:r>
            </a:p>
          </p:txBody>
        </p:sp>
      </p:grpSp>
    </p:spTree>
    <p:extLst>
      <p:ext uri="{BB962C8B-B14F-4D97-AF65-F5344CB8AC3E}">
        <p14:creationId xmlns:p14="http://schemas.microsoft.com/office/powerpoint/2010/main" val="32447655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Определение индексатора</a:t>
            </a:r>
            <a:endParaRPr lang="en-US" dirty="0"/>
          </a:p>
        </p:txBody>
      </p:sp>
      <p:grpSp>
        <p:nvGrpSpPr>
          <p:cNvPr id="483" name="Group 483"/>
          <p:cNvGrpSpPr/>
          <p:nvPr/>
        </p:nvGrpSpPr>
        <p:grpSpPr>
          <a:xfrm>
            <a:off x="304800" y="1905000"/>
            <a:ext cx="6705600" cy="3084383"/>
            <a:chOff x="0" y="572690"/>
            <a:chExt cx="5867400" cy="3084381"/>
          </a:xfrm>
        </p:grpSpPr>
        <p:sp>
          <p:nvSpPr>
            <p:cNvPr id="481" name="Shape 481"/>
            <p:cNvSpPr/>
            <p:nvPr/>
          </p:nvSpPr>
          <p:spPr>
            <a:xfrm>
              <a:off x="0" y="572690"/>
              <a:ext cx="5867400" cy="3084381"/>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p>
          </p:txBody>
        </p:sp>
        <p:sp>
          <p:nvSpPr>
            <p:cNvPr id="482" name="Shape 482"/>
            <p:cNvSpPr/>
            <p:nvPr/>
          </p:nvSpPr>
          <p:spPr>
            <a:xfrm>
              <a:off x="76200" y="619600"/>
              <a:ext cx="5638800" cy="270843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600" dirty="0">
                  <a:latin typeface="Consolas"/>
                  <a:ea typeface="Consolas"/>
                  <a:cs typeface="Consolas"/>
                  <a:sym typeface="Consolas"/>
                </a:rPr>
                <a:t>public Address </a:t>
              </a:r>
              <a:r>
                <a:rPr sz="1600" b="1" dirty="0">
                  <a:latin typeface="Consolas"/>
                  <a:ea typeface="Consolas"/>
                  <a:cs typeface="Consolas"/>
                  <a:sym typeface="Consolas"/>
                </a:rPr>
                <a:t>this</a:t>
              </a:r>
              <a:r>
                <a:rPr sz="1600" dirty="0">
                  <a:latin typeface="Consolas"/>
                  <a:ea typeface="Consolas"/>
                  <a:cs typeface="Consolas"/>
                  <a:sym typeface="Consolas"/>
                </a:rPr>
                <a:t>[string </a:t>
              </a:r>
              <a:r>
                <a:rPr lang="ru-RU" sz="1600" dirty="0">
                  <a:latin typeface="Consolas"/>
                  <a:ea typeface="Consolas"/>
                  <a:cs typeface="Consolas"/>
                  <a:sym typeface="Consolas"/>
                </a:rPr>
                <a:t>с</a:t>
              </a:r>
              <a:r>
                <a:rPr sz="1600" dirty="0" err="1">
                  <a:latin typeface="Consolas"/>
                  <a:ea typeface="Consolas"/>
                  <a:cs typeface="Consolas"/>
                  <a:sym typeface="Consolas"/>
                </a:rPr>
                <a:t>ustomerID</a:t>
              </a:r>
              <a:r>
                <a:rPr sz="1600" dirty="0">
                  <a:latin typeface="Consolas"/>
                  <a:ea typeface="Consolas"/>
                  <a:cs typeface="Consolas"/>
                  <a:sym typeface="Consolas"/>
                </a:rPr>
                <a:t>]</a:t>
              </a:r>
            </a:p>
            <a:p>
              <a:pPr lvl="0"/>
              <a:r>
                <a:rPr sz="1600" dirty="0">
                  <a:latin typeface="Consolas"/>
                  <a:ea typeface="Consolas"/>
                  <a:cs typeface="Consolas"/>
                  <a:sym typeface="Consolas"/>
                </a:rPr>
                <a:t>{</a:t>
              </a:r>
            </a:p>
            <a:p>
              <a:pPr lvl="0"/>
              <a:r>
                <a:rPr sz="1600" dirty="0">
                  <a:latin typeface="Consolas"/>
                  <a:ea typeface="Consolas"/>
                  <a:cs typeface="Consolas"/>
                  <a:sym typeface="Consolas"/>
                </a:rPr>
                <a:t>    get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return </a:t>
              </a:r>
              <a:r>
                <a:rPr sz="1600" dirty="0" err="1">
                  <a:latin typeface="Consolas"/>
                  <a:ea typeface="Consolas"/>
                  <a:cs typeface="Consolas"/>
                  <a:sym typeface="Consolas"/>
                </a:rPr>
                <a:t>database.FindCustomer</a:t>
              </a:r>
              <a:r>
                <a:rPr sz="1600" dirty="0">
                  <a:latin typeface="Consolas"/>
                  <a:ea typeface="Consolas"/>
                  <a:cs typeface="Consolas"/>
                  <a:sym typeface="Consolas"/>
                </a:rPr>
                <a:t>(</a:t>
              </a:r>
              <a:r>
                <a:rPr lang="ru-RU" sz="1600" dirty="0">
                  <a:latin typeface="Consolas"/>
                  <a:ea typeface="Consolas"/>
                  <a:cs typeface="Consolas"/>
                  <a:sym typeface="Consolas"/>
                </a:rPr>
                <a:t>с</a:t>
              </a:r>
              <a:r>
                <a:rPr sz="1600" dirty="0" err="1">
                  <a:latin typeface="Consolas"/>
                  <a:ea typeface="Consolas"/>
                  <a:cs typeface="Consolas"/>
                  <a:sym typeface="Consolas"/>
                </a:rPr>
                <a:t>ustomerID</a:t>
              </a:r>
              <a:r>
                <a:rPr sz="1600" dirty="0">
                  <a:latin typeface="Consolas"/>
                  <a:ea typeface="Consolas"/>
                  <a:cs typeface="Consolas"/>
                  <a:sym typeface="Consolas"/>
                </a:rPr>
                <a: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set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a:t>
              </a:r>
              <a:r>
                <a:rPr sz="1600" dirty="0" err="1">
                  <a:latin typeface="Consolas"/>
                  <a:ea typeface="Consolas"/>
                  <a:cs typeface="Consolas"/>
                  <a:sym typeface="Consolas"/>
                </a:rPr>
                <a:t>database.UpdateCustomer</a:t>
              </a:r>
              <a:r>
                <a:rPr sz="1600" dirty="0">
                  <a:latin typeface="Consolas"/>
                  <a:ea typeface="Consolas"/>
                  <a:cs typeface="Consolas"/>
                  <a:sym typeface="Consolas"/>
                </a:rPr>
                <a:t>(</a:t>
              </a:r>
              <a:r>
                <a:rPr lang="ru-RU" sz="1600" dirty="0">
                  <a:latin typeface="Consolas"/>
                  <a:ea typeface="Consolas"/>
                  <a:cs typeface="Consolas"/>
                  <a:sym typeface="Consolas"/>
                </a:rPr>
                <a:t>с</a:t>
              </a:r>
              <a:r>
                <a:rPr sz="1600" dirty="0" err="1">
                  <a:latin typeface="Consolas"/>
                  <a:ea typeface="Consolas"/>
                  <a:cs typeface="Consolas"/>
                  <a:sym typeface="Consolas"/>
                </a:rPr>
                <a:t>ustomerID</a:t>
              </a:r>
              <a:r>
                <a:rPr sz="1600" dirty="0">
                  <a:latin typeface="Consolas"/>
                  <a:ea typeface="Consolas"/>
                  <a:cs typeface="Consolas"/>
                  <a:sym typeface="Consolas"/>
                </a:rPr>
                <a:t>, value);</a:t>
              </a:r>
            </a:p>
            <a:p>
              <a:pPr lvl="0"/>
              <a:r>
                <a:rPr sz="1600" dirty="0">
                  <a:latin typeface="Consolas"/>
                  <a:ea typeface="Consolas"/>
                  <a:cs typeface="Consolas"/>
                  <a:sym typeface="Consolas"/>
                </a:rPr>
                <a:t>    }</a:t>
              </a:r>
            </a:p>
            <a:p>
              <a:pPr lvl="0"/>
              <a:r>
                <a:rPr sz="1600" dirty="0">
                  <a:latin typeface="Consolas"/>
                  <a:ea typeface="Consolas"/>
                  <a:cs typeface="Consolas"/>
                  <a:sym typeface="Consolas"/>
                </a:rPr>
                <a:t>}</a:t>
              </a:r>
            </a:p>
          </p:txBody>
        </p:sp>
      </p:grpSp>
      <p:grpSp>
        <p:nvGrpSpPr>
          <p:cNvPr id="486" name="Group 486"/>
          <p:cNvGrpSpPr/>
          <p:nvPr/>
        </p:nvGrpSpPr>
        <p:grpSpPr>
          <a:xfrm>
            <a:off x="4698867" y="707026"/>
            <a:ext cx="1981200" cy="762000"/>
            <a:chOff x="0" y="0"/>
            <a:chExt cx="1981200" cy="762000"/>
          </a:xfrm>
          <a:solidFill>
            <a:schemeClr val="accent2">
              <a:lumMod val="50000"/>
            </a:schemeClr>
          </a:solidFill>
        </p:grpSpPr>
        <p:sp>
          <p:nvSpPr>
            <p:cNvPr id="484" name="Shape 484"/>
            <p:cNvSpPr/>
            <p:nvPr/>
          </p:nvSpPr>
          <p:spPr>
            <a:xfrm>
              <a:off x="0" y="0"/>
              <a:ext cx="19812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a:solidFill>
                  <a:schemeClr val="bg1"/>
                </a:solidFill>
                <a:latin typeface="Calibri" panose="020F0502020204030204" pitchFamily="34" charset="0"/>
              </a:endParaRPr>
            </a:p>
          </p:txBody>
        </p:sp>
        <p:sp>
          <p:nvSpPr>
            <p:cNvPr id="485" name="Shape 485"/>
            <p:cNvSpPr/>
            <p:nvPr/>
          </p:nvSpPr>
          <p:spPr>
            <a:xfrm>
              <a:off x="37198" y="104000"/>
              <a:ext cx="1906804"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lgn="ctr"/>
              <a:r>
                <a:rPr>
                  <a:solidFill>
                    <a:schemeClr val="bg1"/>
                  </a:solidFill>
                  <a:latin typeface="Calibri" panose="020F0502020204030204" pitchFamily="34" charset="0"/>
                </a:rPr>
                <a:t>Имя индексатора всегда this</a:t>
              </a:r>
            </a:p>
          </p:txBody>
        </p:sp>
      </p:grpSp>
      <p:grpSp>
        <p:nvGrpSpPr>
          <p:cNvPr id="489" name="Group 489"/>
          <p:cNvGrpSpPr/>
          <p:nvPr/>
        </p:nvGrpSpPr>
        <p:grpSpPr>
          <a:xfrm>
            <a:off x="202668" y="741671"/>
            <a:ext cx="1752600" cy="762000"/>
            <a:chOff x="0" y="0"/>
            <a:chExt cx="1752600" cy="762000"/>
          </a:xfrm>
          <a:solidFill>
            <a:schemeClr val="accent2">
              <a:lumMod val="50000"/>
            </a:schemeClr>
          </a:solidFill>
        </p:grpSpPr>
        <p:sp>
          <p:nvSpPr>
            <p:cNvPr id="487" name="Shape 487"/>
            <p:cNvSpPr/>
            <p:nvPr/>
          </p:nvSpPr>
          <p:spPr>
            <a:xfrm>
              <a:off x="0" y="0"/>
              <a:ext cx="17526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a:solidFill>
                  <a:schemeClr val="bg1"/>
                </a:solidFill>
                <a:latin typeface="Calibri" panose="020F0502020204030204" pitchFamily="34" charset="0"/>
              </a:endParaRPr>
            </a:p>
          </p:txBody>
        </p:sp>
        <p:sp>
          <p:nvSpPr>
            <p:cNvPr id="488" name="Shape 488"/>
            <p:cNvSpPr/>
            <p:nvPr/>
          </p:nvSpPr>
          <p:spPr>
            <a:xfrm>
              <a:off x="37198" y="104000"/>
              <a:ext cx="1678204"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lstStyle>
            <a:p>
              <a:pPr lvl="0"/>
              <a:r>
                <a:rPr>
                  <a:solidFill>
                    <a:schemeClr val="bg1"/>
                  </a:solidFill>
                  <a:latin typeface="Calibri" panose="020F0502020204030204" pitchFamily="34" charset="0"/>
                </a:rPr>
                <a:t>Модификатор доступа</a:t>
              </a:r>
            </a:p>
          </p:txBody>
        </p:sp>
      </p:grpSp>
      <p:grpSp>
        <p:nvGrpSpPr>
          <p:cNvPr id="492" name="Group 492"/>
          <p:cNvGrpSpPr/>
          <p:nvPr/>
        </p:nvGrpSpPr>
        <p:grpSpPr>
          <a:xfrm>
            <a:off x="2234934" y="723962"/>
            <a:ext cx="2209800" cy="762000"/>
            <a:chOff x="0" y="0"/>
            <a:chExt cx="2209800" cy="762000"/>
          </a:xfrm>
          <a:solidFill>
            <a:schemeClr val="accent2">
              <a:lumMod val="50000"/>
            </a:schemeClr>
          </a:solidFill>
        </p:grpSpPr>
        <p:sp>
          <p:nvSpPr>
            <p:cNvPr id="490" name="Shape 490"/>
            <p:cNvSpPr/>
            <p:nvPr/>
          </p:nvSpPr>
          <p:spPr>
            <a:xfrm>
              <a:off x="0" y="0"/>
              <a:ext cx="22098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a:solidFill>
                  <a:schemeClr val="bg1"/>
                </a:solidFill>
                <a:latin typeface="Calibri" panose="020F0502020204030204" pitchFamily="34" charset="0"/>
              </a:endParaRPr>
            </a:p>
          </p:txBody>
        </p:sp>
        <p:sp>
          <p:nvSpPr>
            <p:cNvPr id="491" name="Shape 491"/>
            <p:cNvSpPr/>
            <p:nvPr/>
          </p:nvSpPr>
          <p:spPr>
            <a:xfrm>
              <a:off x="37198" y="104000"/>
              <a:ext cx="2135404"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lgn="ctr"/>
              <a:r>
                <a:rPr>
                  <a:solidFill>
                    <a:schemeClr val="bg1"/>
                  </a:solidFill>
                  <a:latin typeface="Calibri" panose="020F0502020204030204" pitchFamily="34" charset="0"/>
                </a:rPr>
                <a:t>Тип возвращаемого значения</a:t>
              </a:r>
            </a:p>
          </p:txBody>
        </p:sp>
      </p:grpSp>
      <p:grpSp>
        <p:nvGrpSpPr>
          <p:cNvPr id="495" name="Group 495"/>
          <p:cNvGrpSpPr/>
          <p:nvPr/>
        </p:nvGrpSpPr>
        <p:grpSpPr>
          <a:xfrm>
            <a:off x="6934200" y="718789"/>
            <a:ext cx="1981200" cy="762000"/>
            <a:chOff x="0" y="0"/>
            <a:chExt cx="1981200" cy="762000"/>
          </a:xfrm>
          <a:solidFill>
            <a:schemeClr val="accent2">
              <a:lumMod val="50000"/>
            </a:schemeClr>
          </a:solidFill>
        </p:grpSpPr>
        <p:sp>
          <p:nvSpPr>
            <p:cNvPr id="493" name="Shape 493"/>
            <p:cNvSpPr/>
            <p:nvPr/>
          </p:nvSpPr>
          <p:spPr>
            <a:xfrm>
              <a:off x="0" y="0"/>
              <a:ext cx="19812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a:solidFill>
                  <a:schemeClr val="bg1"/>
                </a:solidFill>
                <a:latin typeface="Calibri" panose="020F0502020204030204" pitchFamily="34" charset="0"/>
              </a:endParaRPr>
            </a:p>
          </p:txBody>
        </p:sp>
        <p:sp>
          <p:nvSpPr>
            <p:cNvPr id="494" name="Shape 494"/>
            <p:cNvSpPr/>
            <p:nvPr/>
          </p:nvSpPr>
          <p:spPr>
            <a:xfrm>
              <a:off x="37198" y="104000"/>
              <a:ext cx="1906804"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lgn="ctr"/>
              <a:r>
                <a:rPr>
                  <a:solidFill>
                    <a:schemeClr val="bg1"/>
                  </a:solidFill>
                  <a:latin typeface="Calibri" panose="020F0502020204030204" pitchFamily="34" charset="0"/>
                </a:rPr>
                <a:t>Типы и имена параметров </a:t>
              </a:r>
            </a:p>
          </p:txBody>
        </p:sp>
      </p:grpSp>
      <p:grpSp>
        <p:nvGrpSpPr>
          <p:cNvPr id="498" name="Group 498"/>
          <p:cNvGrpSpPr/>
          <p:nvPr/>
        </p:nvGrpSpPr>
        <p:grpSpPr>
          <a:xfrm>
            <a:off x="5852738" y="1634608"/>
            <a:ext cx="3069589" cy="1485900"/>
            <a:chOff x="0" y="0"/>
            <a:chExt cx="2612389" cy="1991591"/>
          </a:xfrm>
          <a:solidFill>
            <a:schemeClr val="accent2">
              <a:lumMod val="50000"/>
            </a:schemeClr>
          </a:solidFill>
        </p:grpSpPr>
        <p:sp>
          <p:nvSpPr>
            <p:cNvPr id="496" name="Shape 496"/>
            <p:cNvSpPr/>
            <p:nvPr/>
          </p:nvSpPr>
          <p:spPr>
            <a:xfrm>
              <a:off x="0" y="0"/>
              <a:ext cx="2612389" cy="1991591"/>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just">
                <a:defRPr>
                  <a:solidFill>
                    <a:srgbClr val="FFFFFF"/>
                  </a:solidFill>
                </a:defRPr>
              </a:pPr>
              <a:endParaRPr>
                <a:solidFill>
                  <a:schemeClr val="bg1"/>
                </a:solidFill>
                <a:latin typeface="Calibri" panose="020F0502020204030204" pitchFamily="34" charset="0"/>
              </a:endParaRPr>
            </a:p>
          </p:txBody>
        </p:sp>
        <p:sp>
          <p:nvSpPr>
            <p:cNvPr id="497" name="Shape 497"/>
            <p:cNvSpPr/>
            <p:nvPr/>
          </p:nvSpPr>
          <p:spPr>
            <a:xfrm>
              <a:off x="98574" y="455652"/>
              <a:ext cx="2415241" cy="1107996"/>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defRPr>
                  <a:solidFill>
                    <a:srgbClr val="FFFFFF"/>
                  </a:solidFill>
                </a:defRPr>
              </a:lvl1pPr>
            </a:lstStyle>
            <a:p>
              <a:pPr lvl="0" algn="just">
                <a:defRPr>
                  <a:solidFill>
                    <a:srgbClr val="000000"/>
                  </a:solidFill>
                </a:defRPr>
              </a:pPr>
              <a:r>
                <a:rPr>
                  <a:solidFill>
                    <a:schemeClr val="bg1"/>
                  </a:solidFill>
                  <a:latin typeface="Calibri" panose="020F0502020204030204" pitchFamily="34" charset="0"/>
                </a:rPr>
                <a:t>Параметры индексатора могут быть описаны как параметры-значения или как параметр-список</a:t>
              </a:r>
            </a:p>
          </p:txBody>
        </p:sp>
      </p:grpSp>
      <p:grpSp>
        <p:nvGrpSpPr>
          <p:cNvPr id="501" name="Group 501"/>
          <p:cNvGrpSpPr/>
          <p:nvPr/>
        </p:nvGrpSpPr>
        <p:grpSpPr>
          <a:xfrm>
            <a:off x="239865" y="4846092"/>
            <a:ext cx="8682461" cy="762000"/>
            <a:chOff x="0" y="0"/>
            <a:chExt cx="8610600" cy="762000"/>
          </a:xfrm>
          <a:solidFill>
            <a:schemeClr val="accent2">
              <a:lumMod val="50000"/>
            </a:schemeClr>
          </a:solidFill>
        </p:grpSpPr>
        <p:sp>
          <p:nvSpPr>
            <p:cNvPr id="499" name="Shape 499"/>
            <p:cNvSpPr/>
            <p:nvPr/>
          </p:nvSpPr>
          <p:spPr>
            <a:xfrm>
              <a:off x="0" y="0"/>
              <a:ext cx="8610600" cy="7620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00" name="Shape 500"/>
            <p:cNvSpPr/>
            <p:nvPr/>
          </p:nvSpPr>
          <p:spPr>
            <a:xfrm>
              <a:off x="192511" y="93813"/>
              <a:ext cx="8188687"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a:solidFill>
                    <a:schemeClr val="bg1"/>
                  </a:solidFill>
                  <a:latin typeface="Calibri" panose="020F0502020204030204" pitchFamily="34" charset="0"/>
                </a:rPr>
                <a:t>При написании индексатора следует убедиться, что он содержит логику обработки ошибки в случае, когда код принимает  недопустимое значение индекса</a:t>
              </a:r>
            </a:p>
          </p:txBody>
        </p:sp>
      </p:grpSp>
      <p:grpSp>
        <p:nvGrpSpPr>
          <p:cNvPr id="504" name="Group 504"/>
          <p:cNvGrpSpPr/>
          <p:nvPr/>
        </p:nvGrpSpPr>
        <p:grpSpPr>
          <a:xfrm>
            <a:off x="202668" y="5742317"/>
            <a:ext cx="8719658" cy="533400"/>
            <a:chOff x="0" y="0"/>
            <a:chExt cx="8610600" cy="533400"/>
          </a:xfrm>
          <a:solidFill>
            <a:schemeClr val="accent2">
              <a:lumMod val="50000"/>
            </a:schemeClr>
          </a:solidFill>
        </p:grpSpPr>
        <p:sp>
          <p:nvSpPr>
            <p:cNvPr id="502" name="Shape 502"/>
            <p:cNvSpPr/>
            <p:nvPr/>
          </p:nvSpPr>
          <p:spPr>
            <a:xfrm>
              <a:off x="0" y="0"/>
              <a:ext cx="8610600" cy="5334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a:solidFill>
                  <a:schemeClr val="bg1"/>
                </a:solidFill>
                <a:latin typeface="Calibri" panose="020F0502020204030204" pitchFamily="34" charset="0"/>
              </a:endParaRPr>
            </a:p>
          </p:txBody>
        </p:sp>
        <p:sp>
          <p:nvSpPr>
            <p:cNvPr id="503" name="Shape 503"/>
            <p:cNvSpPr/>
            <p:nvPr/>
          </p:nvSpPr>
          <p:spPr>
            <a:xfrm>
              <a:off x="169005" y="124330"/>
              <a:ext cx="8201918" cy="276999"/>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a:solidFill>
                    <a:schemeClr val="bg1"/>
                  </a:solidFill>
                  <a:latin typeface="Calibri" panose="020F0502020204030204" pitchFamily="34" charset="0"/>
                </a:rPr>
                <a:t>Нельзя определить статические индексаторы</a:t>
              </a:r>
            </a:p>
          </p:txBody>
        </p:sp>
      </p:grpSp>
      <p:cxnSp>
        <p:nvCxnSpPr>
          <p:cNvPr id="4" name="Прямая со стрелкой 3"/>
          <p:cNvCxnSpPr>
            <a:stCxn id="488" idx="2"/>
          </p:cNvCxnSpPr>
          <p:nvPr/>
        </p:nvCxnSpPr>
        <p:spPr>
          <a:xfrm flipH="1">
            <a:off x="685800" y="1399669"/>
            <a:ext cx="393168" cy="574895"/>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6" name="Прямая со стрелкой 5"/>
          <p:cNvCxnSpPr>
            <a:stCxn id="491" idx="2"/>
          </p:cNvCxnSpPr>
          <p:nvPr/>
        </p:nvCxnSpPr>
        <p:spPr>
          <a:xfrm flipH="1">
            <a:off x="1524000" y="1381960"/>
            <a:ext cx="1815834" cy="592604"/>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8" name="Прямая со стрелкой 7"/>
          <p:cNvCxnSpPr>
            <a:stCxn id="484" idx="2"/>
          </p:cNvCxnSpPr>
          <p:nvPr/>
        </p:nvCxnSpPr>
        <p:spPr>
          <a:xfrm flipH="1">
            <a:off x="2292084" y="1469026"/>
            <a:ext cx="3397383" cy="505538"/>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0" name="Прямая со стрелкой 9"/>
          <p:cNvCxnSpPr>
            <a:stCxn id="493" idx="2"/>
          </p:cNvCxnSpPr>
          <p:nvPr/>
        </p:nvCxnSpPr>
        <p:spPr>
          <a:xfrm flipH="1">
            <a:off x="3339834" y="1480789"/>
            <a:ext cx="4584966" cy="587588"/>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11713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Определение индексатора</a:t>
            </a:r>
            <a:endParaRPr lang="en-US" dirty="0"/>
          </a:p>
        </p:txBody>
      </p:sp>
      <p:grpSp>
        <p:nvGrpSpPr>
          <p:cNvPr id="513" name="Group 513"/>
          <p:cNvGrpSpPr/>
          <p:nvPr/>
        </p:nvGrpSpPr>
        <p:grpSpPr>
          <a:xfrm>
            <a:off x="228600" y="761999"/>
            <a:ext cx="6578600" cy="2806701"/>
            <a:chOff x="-76200" y="0"/>
            <a:chExt cx="6578600" cy="2806699"/>
          </a:xfrm>
        </p:grpSpPr>
        <p:sp>
          <p:nvSpPr>
            <p:cNvPr id="511" name="Shape 511"/>
            <p:cNvSpPr/>
            <p:nvPr/>
          </p:nvSpPr>
          <p:spPr>
            <a:xfrm>
              <a:off x="-76200" y="0"/>
              <a:ext cx="6553200" cy="2806699"/>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45719" tIns="45719" rIns="45719" bIns="45719" numCol="1" anchor="t">
              <a:noAutofit/>
            </a:bodyPr>
            <a:lstStyle/>
            <a:p>
              <a:pPr lvl="0">
                <a:defRPr sz="1600">
                  <a:latin typeface="Consolas"/>
                  <a:ea typeface="Consolas"/>
                  <a:cs typeface="Consolas"/>
                  <a:sym typeface="Consolas"/>
                </a:defRPr>
              </a:pPr>
              <a:endParaRPr/>
            </a:p>
          </p:txBody>
        </p:sp>
        <p:sp>
          <p:nvSpPr>
            <p:cNvPr id="512" name="Shape 512"/>
            <p:cNvSpPr/>
            <p:nvPr/>
          </p:nvSpPr>
          <p:spPr>
            <a:xfrm>
              <a:off x="25400" y="50800"/>
              <a:ext cx="6477000" cy="246971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lvl="0"/>
              <a:r>
                <a:rPr sz="1600" dirty="0">
                  <a:latin typeface="Consolas"/>
                  <a:ea typeface="Consolas"/>
                  <a:cs typeface="Consolas"/>
                  <a:sym typeface="Consolas"/>
                </a:rPr>
                <a:t>class </a:t>
              </a:r>
              <a:r>
                <a:rPr sz="1600" dirty="0" err="1">
                  <a:latin typeface="Consolas"/>
                  <a:ea typeface="Consolas"/>
                  <a:cs typeface="Consolas"/>
                  <a:sym typeface="Consolas"/>
                </a:rPr>
                <a:t>EmployeeDatabase</a:t>
              </a:r>
              <a:endParaRPr sz="1600" dirty="0">
                <a:latin typeface="Consolas"/>
                <a:ea typeface="Consolas"/>
                <a:cs typeface="Consolas"/>
                <a:sym typeface="Consolas"/>
              </a:endParaRPr>
            </a:p>
            <a:p>
              <a:pPr lvl="0"/>
              <a:r>
                <a:rPr sz="1600" dirty="0">
                  <a:latin typeface="Consolas"/>
                  <a:ea typeface="Consolas"/>
                  <a:cs typeface="Consolas"/>
                  <a:sym typeface="Consolas"/>
                </a:rPr>
                <a:t>{</a:t>
              </a:r>
            </a:p>
            <a:p>
              <a:pPr lvl="0"/>
              <a:r>
                <a:rPr sz="1600" dirty="0">
                  <a:latin typeface="Consolas"/>
                  <a:ea typeface="Consolas"/>
                  <a:cs typeface="Consolas"/>
                  <a:sym typeface="Consolas"/>
                </a:rPr>
                <a:t>    employees [] Employee;</a:t>
              </a:r>
            </a:p>
            <a:p>
              <a:pPr lvl="0"/>
              <a:r>
                <a:rPr sz="1600" dirty="0">
                  <a:latin typeface="Consolas"/>
                  <a:ea typeface="Consolas"/>
                  <a:cs typeface="Consolas"/>
                  <a:sym typeface="Consolas"/>
                </a:rPr>
                <a:t>    </a:t>
              </a:r>
              <a:r>
                <a:rPr sz="1600" dirty="0" err="1">
                  <a:latin typeface="Consolas"/>
                  <a:ea typeface="Consolas"/>
                  <a:cs typeface="Consolas"/>
                  <a:sym typeface="Consolas"/>
                </a:rPr>
                <a:t>int</a:t>
              </a:r>
              <a:r>
                <a:rPr sz="1600" dirty="0">
                  <a:latin typeface="Consolas"/>
                  <a:ea typeface="Consolas"/>
                  <a:cs typeface="Consolas"/>
                  <a:sym typeface="Consolas"/>
                </a:rPr>
                <a:t> </a:t>
              </a:r>
              <a:r>
                <a:rPr sz="1600" dirty="0" err="1">
                  <a:latin typeface="Consolas"/>
                  <a:ea typeface="Consolas"/>
                  <a:cs typeface="Consolas"/>
                  <a:sym typeface="Consolas"/>
                </a:rPr>
                <a:t>topOfArray</a:t>
              </a:r>
              <a:r>
                <a:rPr sz="1600" dirty="0">
                  <a:latin typeface="Consolas"/>
                  <a:ea typeface="Consolas"/>
                  <a:cs typeface="Consolas"/>
                  <a:sym typeface="Consolas"/>
                </a:rPr>
                <a: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public </a:t>
              </a:r>
              <a:r>
                <a:rPr sz="1600" dirty="0" err="1">
                  <a:latin typeface="Consolas"/>
                  <a:ea typeface="Consolas"/>
                  <a:cs typeface="Consolas"/>
                  <a:sym typeface="Consolas"/>
                </a:rPr>
                <a:t>EmployeeDatabase</a:t>
              </a:r>
              <a:r>
                <a:rPr sz="1600" dirty="0">
                  <a:latin typeface="Consolas"/>
                  <a:ea typeface="Consolas"/>
                  <a:cs typeface="Consolas"/>
                  <a:sym typeface="Consolas"/>
                </a:rPr>
                <a:t>(){...}</a:t>
              </a:r>
            </a:p>
            <a:p>
              <a:pPr lvl="0"/>
              <a:r>
                <a:rPr sz="1600" dirty="0">
                  <a:latin typeface="Consolas"/>
                  <a:ea typeface="Consolas"/>
                  <a:cs typeface="Consolas"/>
                  <a:sym typeface="Consolas"/>
                </a:rPr>
                <a:t>    public void </a:t>
              </a:r>
              <a:r>
                <a:rPr sz="1600" dirty="0" err="1">
                  <a:latin typeface="Consolas"/>
                  <a:ea typeface="Consolas"/>
                  <a:cs typeface="Consolas"/>
                  <a:sym typeface="Consolas"/>
                </a:rPr>
                <a:t>AddToDatabase</a:t>
              </a:r>
              <a:r>
                <a:rPr sz="1600" dirty="0">
                  <a:latin typeface="Consolas"/>
                  <a:ea typeface="Consolas"/>
                  <a:cs typeface="Consolas"/>
                  <a:sym typeface="Consolas"/>
                </a:rPr>
                <a:t>(Employee employee){...}</a:t>
              </a:r>
            </a:p>
            <a:p>
              <a:pPr lvl="0"/>
              <a:endParaRPr sz="1600" dirty="0">
                <a:latin typeface="Consolas"/>
                <a:ea typeface="Consolas"/>
                <a:cs typeface="Consolas"/>
                <a:sym typeface="Consolas"/>
              </a:endParaRPr>
            </a:p>
            <a:p>
              <a:pPr lvl="0"/>
              <a:r>
                <a:rPr sz="1600" dirty="0">
                  <a:latin typeface="Consolas"/>
                  <a:ea typeface="Consolas"/>
                  <a:cs typeface="Consolas"/>
                  <a:sym typeface="Consolas"/>
                </a:rPr>
                <a:t>    public Employee this[string name]{...}</a:t>
              </a:r>
            </a:p>
            <a:p>
              <a:pPr lvl="0"/>
              <a:r>
                <a:rPr sz="1600" dirty="0">
                  <a:latin typeface="Consolas"/>
                  <a:ea typeface="Consolas"/>
                  <a:cs typeface="Consolas"/>
                  <a:sym typeface="Consolas"/>
                </a:rPr>
                <a:t>}</a:t>
              </a:r>
            </a:p>
          </p:txBody>
        </p:sp>
      </p:grpSp>
      <p:sp>
        <p:nvSpPr>
          <p:cNvPr id="514" name="Shape 514"/>
          <p:cNvSpPr/>
          <p:nvPr/>
        </p:nvSpPr>
        <p:spPr>
          <a:xfrm>
            <a:off x="3810000" y="3124200"/>
            <a:ext cx="5105400" cy="313348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030" y="0"/>
                  <a:pt x="2302" y="0"/>
                </a:cubicBezTo>
                <a:lnTo>
                  <a:pt x="19298" y="0"/>
                </a:lnTo>
                <a:cubicBezTo>
                  <a:pt x="20570" y="0"/>
                  <a:pt x="21600" y="1612"/>
                  <a:pt x="21600" y="3600"/>
                </a:cubicBezTo>
                <a:lnTo>
                  <a:pt x="21600" y="18000"/>
                </a:lnTo>
                <a:cubicBezTo>
                  <a:pt x="21600" y="19988"/>
                  <a:pt x="20570" y="21600"/>
                  <a:pt x="19298" y="21600"/>
                </a:cubicBezTo>
                <a:lnTo>
                  <a:pt x="2302" y="21600"/>
                </a:lnTo>
                <a:cubicBezTo>
                  <a:pt x="1030" y="21600"/>
                  <a:pt x="0" y="19988"/>
                  <a:pt x="0" y="18000"/>
                </a:cubicBezTo>
                <a:close/>
              </a:path>
            </a:pathLst>
          </a:custGeom>
          <a:solidFill>
            <a:srgbClr val="FFFFFF"/>
          </a:solidFill>
          <a:ln w="25400">
            <a:solidFill>
              <a:schemeClr val="accent2">
                <a:lumMod val="50000"/>
              </a:schemeClr>
            </a:solidFill>
          </a:ln>
        </p:spPr>
        <p:txBody>
          <a:bodyPr lIns="45719" rIns="45719" anchor="ctr"/>
          <a:lstStyle/>
          <a:p>
            <a:pPr lvl="0" algn="just">
              <a:defRPr sz="1600"/>
            </a:pPr>
            <a:endParaRPr dirty="0"/>
          </a:p>
        </p:txBody>
      </p:sp>
      <p:pic>
        <p:nvPicPr>
          <p:cNvPr id="515" name="image9.png"/>
          <p:cNvPicPr/>
          <p:nvPr/>
        </p:nvPicPr>
        <p:blipFill>
          <a:blip r:embed="rId2">
            <a:extLst/>
          </a:blip>
          <a:stretch>
            <a:fillRect/>
          </a:stretch>
        </p:blipFill>
        <p:spPr>
          <a:xfrm>
            <a:off x="4309820" y="3355871"/>
            <a:ext cx="4110280" cy="2635421"/>
          </a:xfrm>
          <a:prstGeom prst="rect">
            <a:avLst/>
          </a:prstGeom>
          <a:ln w="12700">
            <a:miter lim="400000"/>
          </a:ln>
        </p:spPr>
      </p:pic>
    </p:spTree>
    <p:extLst>
      <p:ext uri="{BB962C8B-B14F-4D97-AF65-F5344CB8AC3E}">
        <p14:creationId xmlns:p14="http://schemas.microsoft.com/office/powerpoint/2010/main" val="8384432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7" name="Shape 517"/>
          <p:cNvSpPr>
            <a:spLocks noGrp="1"/>
          </p:cNvSpPr>
          <p:nvPr>
            <p:ph type="title"/>
          </p:nvPr>
        </p:nvSpPr>
        <p:spPr>
          <a:prstGeom prst="rect">
            <a:avLst/>
          </a:prstGeom>
        </p:spPr>
        <p:txBody>
          <a:bodyPr lIns="0" tIns="0" rIns="0" bIns="0">
            <a:normAutofit/>
          </a:bodyPr>
          <a:lstStyle>
            <a:lvl1pPr defTabSz="886968">
              <a:tabLst>
                <a:tab pos="7975600" algn="r"/>
              </a:tabLst>
              <a:defRPr sz="1746"/>
            </a:lvl1pPr>
          </a:lstStyle>
          <a:p>
            <a:pPr lvl="0">
              <a:defRPr sz="1800" b="0">
                <a:solidFill>
                  <a:srgbClr val="000000"/>
                </a:solidFill>
              </a:defRPr>
            </a:pPr>
            <a:r>
              <a:rPr sz="1746" b="1">
                <a:solidFill>
                  <a:srgbClr val="21438F"/>
                </a:solidFill>
              </a:rPr>
              <a:t>Создание индексатора</a:t>
            </a:r>
          </a:p>
        </p:txBody>
      </p:sp>
      <p:grpSp>
        <p:nvGrpSpPr>
          <p:cNvPr id="520" name="Group 520"/>
          <p:cNvGrpSpPr/>
          <p:nvPr/>
        </p:nvGrpSpPr>
        <p:grpSpPr>
          <a:xfrm>
            <a:off x="234005" y="711199"/>
            <a:ext cx="7121511" cy="3474016"/>
            <a:chOff x="0" y="0"/>
            <a:chExt cx="7121509" cy="3474014"/>
          </a:xfrm>
        </p:grpSpPr>
        <p:sp>
          <p:nvSpPr>
            <p:cNvPr id="518" name="Shape 518"/>
            <p:cNvSpPr/>
            <p:nvPr/>
          </p:nvSpPr>
          <p:spPr>
            <a:xfrm>
              <a:off x="0" y="0"/>
              <a:ext cx="7121509" cy="3474014"/>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t">
              <a:noAutofit/>
            </a:bodyPr>
            <a:lstStyle/>
            <a:p>
              <a:pPr lvl="0">
                <a:defRPr sz="1600">
                  <a:latin typeface="Consolas"/>
                  <a:ea typeface="Consolas"/>
                  <a:cs typeface="Consolas"/>
                  <a:sym typeface="Consolas"/>
                </a:defRPr>
              </a:pPr>
              <a:endParaRPr/>
            </a:p>
          </p:txBody>
        </p:sp>
        <p:sp>
          <p:nvSpPr>
            <p:cNvPr id="519" name="Shape 519"/>
            <p:cNvSpPr/>
            <p:nvPr/>
          </p:nvSpPr>
          <p:spPr>
            <a:xfrm>
              <a:off x="223195" y="41891"/>
              <a:ext cx="6898314" cy="330194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p>
              <a:pPr lvl="0"/>
              <a:r>
                <a:rPr b="1" dirty="0">
                  <a:latin typeface="Consolas"/>
                  <a:ea typeface="Consolas"/>
                  <a:cs typeface="Consolas"/>
                  <a:sym typeface="Consolas"/>
                </a:rPr>
                <a:t>using System.CompilerServices.Runtime;</a:t>
              </a:r>
            </a:p>
            <a:p>
              <a:pPr lvl="0"/>
              <a:endParaRPr sz="1600" dirty="0">
                <a:latin typeface="Consolas"/>
                <a:ea typeface="Consolas"/>
                <a:cs typeface="Consolas"/>
                <a:sym typeface="Consolas"/>
              </a:endParaRPr>
            </a:p>
            <a:p>
              <a:pPr lvl="0"/>
              <a:r>
                <a:rPr sz="1600" dirty="0">
                  <a:latin typeface="Consolas"/>
                  <a:ea typeface="Consolas"/>
                  <a:cs typeface="Consolas"/>
                  <a:sym typeface="Consolas"/>
                </a:rPr>
                <a:t>class EmployeeDatabase</a:t>
              </a:r>
            </a:p>
            <a:p>
              <a:pPr lvl="0"/>
              <a:r>
                <a:rPr sz="1600" dirty="0">
                  <a:latin typeface="Consolas"/>
                  <a:ea typeface="Consolas"/>
                  <a:cs typeface="Consolas"/>
                  <a:sym typeface="Consolas"/>
                </a:rPr>
                <a:t>{</a:t>
              </a:r>
            </a:p>
            <a:p>
              <a:pPr lvl="0"/>
              <a:r>
                <a:rPr sz="1600" dirty="0">
                  <a:latin typeface="Consolas"/>
                  <a:ea typeface="Consolas"/>
                  <a:cs typeface="Consolas"/>
                  <a:sym typeface="Consolas"/>
                </a:rPr>
                <a:t>    employees [] Employee;</a:t>
              </a:r>
            </a:p>
            <a:p>
              <a:pPr lvl="0"/>
              <a:r>
                <a:rPr sz="1600" dirty="0">
                  <a:latin typeface="Consolas"/>
                  <a:ea typeface="Consolas"/>
                  <a:cs typeface="Consolas"/>
                  <a:sym typeface="Consolas"/>
                </a:rPr>
                <a:t>    int topOfArray;</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public EmployeeDatabase(){...}</a:t>
              </a:r>
            </a:p>
            <a:p>
              <a:pPr lvl="0"/>
              <a:r>
                <a:rPr sz="1600" dirty="0">
                  <a:latin typeface="Consolas"/>
                  <a:ea typeface="Consolas"/>
                  <a:cs typeface="Consolas"/>
                  <a:sym typeface="Consolas"/>
                </a:rPr>
                <a:t>    public void AddToDatabase(Employee employee){...}</a:t>
              </a:r>
            </a:p>
            <a:p>
              <a:pPr lvl="0"/>
              <a:r>
                <a:rPr sz="1600" dirty="0">
                  <a:latin typeface="Consolas"/>
                  <a:ea typeface="Consolas"/>
                  <a:cs typeface="Consolas"/>
                  <a:sym typeface="Consolas"/>
                </a:rPr>
                <a:t>    </a:t>
              </a:r>
              <a:r>
                <a:rPr b="1" dirty="0">
                  <a:latin typeface="Consolas"/>
                  <a:ea typeface="Consolas"/>
                  <a:cs typeface="Consolas"/>
                  <a:sym typeface="Consolas"/>
                </a:rPr>
                <a:t>[IndexerName("Emploee")]</a:t>
              </a:r>
              <a:endParaRPr sz="1600" dirty="0">
                <a:latin typeface="Consolas"/>
                <a:ea typeface="Consolas"/>
                <a:cs typeface="Consolas"/>
                <a:sym typeface="Consolas"/>
              </a:endParaRPr>
            </a:p>
            <a:p>
              <a:pPr lvl="0"/>
              <a:r>
                <a:rPr sz="1600" dirty="0">
                  <a:latin typeface="Consolas"/>
                  <a:ea typeface="Consolas"/>
                  <a:cs typeface="Consolas"/>
                  <a:sym typeface="Consolas"/>
                </a:rPr>
                <a:t>    public Employee this[string name]{...}</a:t>
              </a:r>
            </a:p>
            <a:p>
              <a:pPr lvl="0"/>
              <a:r>
                <a:rPr sz="1600" dirty="0">
                  <a:latin typeface="Consolas"/>
                  <a:ea typeface="Consolas"/>
                  <a:cs typeface="Consolas"/>
                  <a:sym typeface="Consolas"/>
                </a:rPr>
                <a:t>}</a:t>
              </a:r>
            </a:p>
          </p:txBody>
        </p:sp>
      </p:grpSp>
      <p:grpSp>
        <p:nvGrpSpPr>
          <p:cNvPr id="523" name="Group 523"/>
          <p:cNvGrpSpPr/>
          <p:nvPr/>
        </p:nvGrpSpPr>
        <p:grpSpPr>
          <a:xfrm>
            <a:off x="4267200" y="3276600"/>
            <a:ext cx="4724400" cy="3060700"/>
            <a:chOff x="0" y="0"/>
            <a:chExt cx="4648200" cy="2971800"/>
          </a:xfrm>
        </p:grpSpPr>
        <p:sp>
          <p:nvSpPr>
            <p:cNvPr id="521" name="Shape 521"/>
            <p:cNvSpPr/>
            <p:nvPr/>
          </p:nvSpPr>
          <p:spPr>
            <a:xfrm>
              <a:off x="0" y="0"/>
              <a:ext cx="4648200" cy="297180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0" y="1612"/>
                    <a:pt x="1030" y="0"/>
                    <a:pt x="2302" y="0"/>
                  </a:cubicBezTo>
                  <a:lnTo>
                    <a:pt x="19298" y="0"/>
                  </a:lnTo>
                  <a:cubicBezTo>
                    <a:pt x="20570" y="0"/>
                    <a:pt x="21600" y="1612"/>
                    <a:pt x="21600" y="3600"/>
                  </a:cubicBezTo>
                  <a:lnTo>
                    <a:pt x="21600" y="18000"/>
                  </a:lnTo>
                  <a:cubicBezTo>
                    <a:pt x="21600" y="19988"/>
                    <a:pt x="20570" y="21600"/>
                    <a:pt x="19298" y="21600"/>
                  </a:cubicBezTo>
                  <a:lnTo>
                    <a:pt x="2302" y="21600"/>
                  </a:lnTo>
                  <a:cubicBezTo>
                    <a:pt x="1030" y="21600"/>
                    <a:pt x="0" y="19988"/>
                    <a:pt x="0" y="18000"/>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t">
              <a:noAutofit/>
            </a:bodyPr>
            <a:lstStyle/>
            <a:p>
              <a:pPr lvl="0" algn="just">
                <a:defRPr sz="1600"/>
              </a:pPr>
              <a:endParaRPr/>
            </a:p>
          </p:txBody>
        </p:sp>
        <p:pic>
          <p:nvPicPr>
            <p:cNvPr id="522" name="image10.png"/>
            <p:cNvPicPr/>
            <p:nvPr/>
          </p:nvPicPr>
          <p:blipFill>
            <a:blip r:embed="rId2">
              <a:extLst/>
            </a:blip>
            <a:stretch>
              <a:fillRect/>
            </a:stretch>
          </p:blipFill>
          <p:spPr>
            <a:xfrm>
              <a:off x="374855" y="147973"/>
              <a:ext cx="3778045" cy="2598108"/>
            </a:xfrm>
            <a:prstGeom prst="rect">
              <a:avLst/>
            </a:prstGeom>
            <a:ln w="12700" cap="flat">
              <a:noFill/>
              <a:miter lim="400000"/>
            </a:ln>
            <a:effectLst/>
          </p:spPr>
        </p:pic>
      </p:grpSp>
    </p:spTree>
    <p:extLst>
      <p:ext uri="{BB962C8B-B14F-4D97-AF65-F5344CB8AC3E}">
        <p14:creationId xmlns:p14="http://schemas.microsoft.com/office/powerpoint/2010/main" val="26495577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Сравнение индексаторов и массивов</a:t>
            </a:r>
            <a:endParaRPr lang="en-US" dirty="0"/>
          </a:p>
        </p:txBody>
      </p:sp>
      <p:grpSp>
        <p:nvGrpSpPr>
          <p:cNvPr id="528" name="Group 528"/>
          <p:cNvGrpSpPr/>
          <p:nvPr/>
        </p:nvGrpSpPr>
        <p:grpSpPr>
          <a:xfrm>
            <a:off x="152400" y="762000"/>
            <a:ext cx="8839200" cy="685800"/>
            <a:chOff x="0" y="0"/>
            <a:chExt cx="8610600" cy="685800"/>
          </a:xfrm>
          <a:solidFill>
            <a:schemeClr val="accent2">
              <a:lumMod val="50000"/>
            </a:schemeClr>
          </a:solidFill>
        </p:grpSpPr>
        <p:sp>
          <p:nvSpPr>
            <p:cNvPr id="526" name="Shape 526"/>
            <p:cNvSpPr/>
            <p:nvPr/>
          </p:nvSpPr>
          <p:spPr>
            <a:xfrm>
              <a:off x="0" y="0"/>
              <a:ext cx="8610600" cy="685800"/>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just">
                <a:defRPr>
                  <a:solidFill>
                    <a:srgbClr val="FFFFFF"/>
                  </a:solidFill>
                </a:defRPr>
              </a:pPr>
              <a:endParaRPr>
                <a:solidFill>
                  <a:schemeClr val="bg1"/>
                </a:solidFill>
                <a:latin typeface="Calibri" panose="020F0502020204030204" pitchFamily="34" charset="0"/>
              </a:endParaRPr>
            </a:p>
          </p:txBody>
        </p:sp>
        <p:sp>
          <p:nvSpPr>
            <p:cNvPr id="527" name="Shape 527"/>
            <p:cNvSpPr/>
            <p:nvPr/>
          </p:nvSpPr>
          <p:spPr>
            <a:xfrm>
              <a:off x="128083" y="51689"/>
              <a:ext cx="8354435" cy="553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defRPr>
                  <a:solidFill>
                    <a:srgbClr val="FFFFFF"/>
                  </a:solidFill>
                </a:defRPr>
              </a:lvl1pPr>
            </a:lstStyle>
            <a:p>
              <a:pPr lvl="0">
                <a:defRPr>
                  <a:solidFill>
                    <a:srgbClr val="000000"/>
                  </a:solidFill>
                </a:defRPr>
              </a:pPr>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использовании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индексатора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используется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массиво-подобный</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синтаксис</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однако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между</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индексаторами</a:t>
              </a:r>
              <a:r>
                <a:rPr dirty="0">
                  <a:solidFill>
                    <a:schemeClr val="bg1"/>
                  </a:solidFill>
                  <a:latin typeface="Calibri" panose="020F0502020204030204" pitchFamily="34" charset="0"/>
                </a:rPr>
                <a:t> и </a:t>
              </a:r>
              <a:r>
                <a:rPr dirty="0" err="1">
                  <a:solidFill>
                    <a:schemeClr val="bg1"/>
                  </a:solidFill>
                  <a:latin typeface="Calibri" panose="020F0502020204030204" pitchFamily="34" charset="0"/>
                </a:rPr>
                <a:t>массивами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существует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несколько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важных</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различий</a:t>
              </a:r>
              <a:endParaRPr dirty="0">
                <a:solidFill>
                  <a:schemeClr val="bg1"/>
                </a:solidFill>
                <a:latin typeface="Calibri" panose="020F0502020204030204" pitchFamily="34" charset="0"/>
              </a:endParaRPr>
            </a:p>
          </p:txBody>
        </p:sp>
      </p:grpSp>
      <p:grpSp>
        <p:nvGrpSpPr>
          <p:cNvPr id="538" name="Group 538"/>
          <p:cNvGrpSpPr/>
          <p:nvPr/>
        </p:nvGrpSpPr>
        <p:grpSpPr>
          <a:xfrm>
            <a:off x="150124" y="1577903"/>
            <a:ext cx="8839201" cy="1385501"/>
            <a:chOff x="0" y="0"/>
            <a:chExt cx="8610600" cy="1385499"/>
          </a:xfrm>
          <a:solidFill>
            <a:schemeClr val="accent2">
              <a:lumMod val="50000"/>
            </a:schemeClr>
          </a:solidFill>
        </p:grpSpPr>
        <p:grpSp>
          <p:nvGrpSpPr>
            <p:cNvPr id="531" name="Group 531"/>
            <p:cNvGrpSpPr/>
            <p:nvPr/>
          </p:nvGrpSpPr>
          <p:grpSpPr>
            <a:xfrm>
              <a:off x="0" y="380999"/>
              <a:ext cx="4114800" cy="1004500"/>
              <a:chOff x="0" y="7619"/>
              <a:chExt cx="4114800" cy="1004499"/>
            </a:xfrm>
            <a:grpFill/>
          </p:grpSpPr>
          <p:sp>
            <p:nvSpPr>
              <p:cNvPr id="529" name="Shape 529"/>
              <p:cNvSpPr/>
              <p:nvPr/>
            </p:nvSpPr>
            <p:spPr>
              <a:xfrm>
                <a:off x="0" y="7619"/>
                <a:ext cx="4114800" cy="1004499"/>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30" name="Shape 530"/>
              <p:cNvSpPr/>
              <p:nvPr/>
            </p:nvSpPr>
            <p:spPr>
              <a:xfrm>
                <a:off x="130300" y="76450"/>
                <a:ext cx="3817504" cy="830995"/>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индексировании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элементов</a:t>
                </a:r>
                <a:r>
                  <a:rPr dirty="0">
                    <a:solidFill>
                      <a:schemeClr val="bg1"/>
                    </a:solidFill>
                    <a:latin typeface="Calibri" panose="020F0502020204030204" pitchFamily="34" charset="0"/>
                  </a:rPr>
                  <a:t> в </a:t>
                </a:r>
                <a:r>
                  <a:rPr dirty="0" err="1">
                    <a:solidFill>
                      <a:schemeClr val="bg1"/>
                    </a:solidFill>
                    <a:latin typeface="Calibri" panose="020F0502020204030204" pitchFamily="34" charset="0"/>
                  </a:rPr>
                  <a:t>массиве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можно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только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числовые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индексы</a:t>
                </a:r>
                <a:endParaRPr dirty="0">
                  <a:solidFill>
                    <a:schemeClr val="bg1"/>
                  </a:solidFill>
                  <a:latin typeface="Calibri" panose="020F0502020204030204" pitchFamily="34" charset="0"/>
                </a:endParaRPr>
              </a:p>
            </p:txBody>
          </p:sp>
        </p:grpSp>
        <p:grpSp>
          <p:nvGrpSpPr>
            <p:cNvPr id="534" name="Group 534"/>
            <p:cNvGrpSpPr/>
            <p:nvPr/>
          </p:nvGrpSpPr>
          <p:grpSpPr>
            <a:xfrm>
              <a:off x="4495800" y="380999"/>
              <a:ext cx="4114800" cy="1004500"/>
              <a:chOff x="0" y="7619"/>
              <a:chExt cx="4114800" cy="1004499"/>
            </a:xfrm>
            <a:grpFill/>
          </p:grpSpPr>
          <p:sp>
            <p:nvSpPr>
              <p:cNvPr id="532" name="Shape 532"/>
              <p:cNvSpPr/>
              <p:nvPr/>
            </p:nvSpPr>
            <p:spPr>
              <a:xfrm>
                <a:off x="0" y="7619"/>
                <a:ext cx="4114800" cy="1004499"/>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33" name="Shape 533"/>
              <p:cNvSpPr/>
              <p:nvPr/>
            </p:nvSpPr>
            <p:spPr>
              <a:xfrm>
                <a:off x="223570" y="60493"/>
                <a:ext cx="3765363" cy="830995"/>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Индексаторы</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предоставляют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возможность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использования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числовых</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индексов</a:t>
                </a:r>
                <a:endParaRPr dirty="0">
                  <a:solidFill>
                    <a:schemeClr val="bg1"/>
                  </a:solidFill>
                  <a:latin typeface="Calibri" panose="020F0502020204030204" pitchFamily="34" charset="0"/>
                </a:endParaRPr>
              </a:p>
            </p:txBody>
          </p:sp>
        </p:grpSp>
        <p:grpSp>
          <p:nvGrpSpPr>
            <p:cNvPr id="537" name="Group 537"/>
            <p:cNvGrpSpPr/>
            <p:nvPr/>
          </p:nvGrpSpPr>
          <p:grpSpPr>
            <a:xfrm>
              <a:off x="3124200" y="0"/>
              <a:ext cx="2057400" cy="457200"/>
              <a:chOff x="0" y="0"/>
              <a:chExt cx="2057400" cy="457200"/>
            </a:xfrm>
            <a:grpFill/>
          </p:grpSpPr>
          <p:sp>
            <p:nvSpPr>
              <p:cNvPr id="535" name="Shape 535"/>
              <p:cNvSpPr/>
              <p:nvPr/>
            </p:nvSpPr>
            <p:spPr>
              <a:xfrm>
                <a:off x="0" y="0"/>
                <a:ext cx="2057400" cy="457200"/>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ctr">
                  <a:defRPr>
                    <a:solidFill>
                      <a:srgbClr val="FFFFFF"/>
                    </a:solidFill>
                  </a:defRPr>
                </a:pPr>
                <a:endParaRPr>
                  <a:solidFill>
                    <a:schemeClr val="bg1"/>
                  </a:solidFill>
                  <a:latin typeface="Calibri" panose="020F0502020204030204" pitchFamily="34" charset="0"/>
                </a:endParaRPr>
              </a:p>
            </p:txBody>
          </p:sp>
          <p:sp>
            <p:nvSpPr>
              <p:cNvPr id="536" name="Shape 536"/>
              <p:cNvSpPr/>
              <p:nvPr/>
            </p:nvSpPr>
            <p:spPr>
              <a:xfrm>
                <a:off x="22318" y="90101"/>
                <a:ext cx="2012764" cy="276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b="1">
                    <a:solidFill>
                      <a:srgbClr val="FFFFFF"/>
                    </a:solidFill>
                  </a:defRPr>
                </a:lvl1pPr>
              </a:lstStyle>
              <a:p>
                <a:pPr lvl="0">
                  <a:defRPr b="0">
                    <a:solidFill>
                      <a:srgbClr val="000000"/>
                    </a:solidFill>
                  </a:defRPr>
                </a:pPr>
                <a:r>
                  <a:rPr b="1">
                    <a:solidFill>
                      <a:schemeClr val="bg1"/>
                    </a:solidFill>
                    <a:latin typeface="Calibri" panose="020F0502020204030204" pitchFamily="34" charset="0"/>
                  </a:rPr>
                  <a:t>Индексы</a:t>
                </a:r>
              </a:p>
            </p:txBody>
          </p:sp>
        </p:grpSp>
      </p:grpSp>
      <p:grpSp>
        <p:nvGrpSpPr>
          <p:cNvPr id="548" name="Group 548"/>
          <p:cNvGrpSpPr/>
          <p:nvPr/>
        </p:nvGrpSpPr>
        <p:grpSpPr>
          <a:xfrm>
            <a:off x="150124" y="3001506"/>
            <a:ext cx="8839201" cy="1295401"/>
            <a:chOff x="0" y="0"/>
            <a:chExt cx="8610600" cy="1295400"/>
          </a:xfrm>
          <a:solidFill>
            <a:schemeClr val="accent2">
              <a:lumMod val="50000"/>
            </a:schemeClr>
          </a:solidFill>
        </p:grpSpPr>
        <p:grpSp>
          <p:nvGrpSpPr>
            <p:cNvPr id="541" name="Group 541"/>
            <p:cNvGrpSpPr/>
            <p:nvPr/>
          </p:nvGrpSpPr>
          <p:grpSpPr>
            <a:xfrm>
              <a:off x="-1" y="381000"/>
              <a:ext cx="4114801" cy="914400"/>
              <a:chOff x="0" y="0"/>
              <a:chExt cx="4114800" cy="914400"/>
            </a:xfrm>
            <a:grpFill/>
          </p:grpSpPr>
          <p:sp>
            <p:nvSpPr>
              <p:cNvPr id="539" name="Shape 539"/>
              <p:cNvSpPr/>
              <p:nvPr/>
            </p:nvSpPr>
            <p:spPr>
              <a:xfrm>
                <a:off x="0" y="0"/>
                <a:ext cx="4114800" cy="9144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40" name="Shape 540"/>
              <p:cNvSpPr/>
              <p:nvPr/>
            </p:nvSpPr>
            <p:spPr>
              <a:xfrm>
                <a:off x="110056" y="180202"/>
                <a:ext cx="3903167" cy="553997"/>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Операцию</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индексирования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нельзя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перегрузить</a:t>
                </a:r>
                <a:endParaRPr dirty="0">
                  <a:solidFill>
                    <a:schemeClr val="bg1"/>
                  </a:solidFill>
                  <a:latin typeface="Calibri" panose="020F0502020204030204" pitchFamily="34" charset="0"/>
                </a:endParaRPr>
              </a:p>
            </p:txBody>
          </p:sp>
        </p:grpSp>
        <p:grpSp>
          <p:nvGrpSpPr>
            <p:cNvPr id="544" name="Group 544"/>
            <p:cNvGrpSpPr/>
            <p:nvPr/>
          </p:nvGrpSpPr>
          <p:grpSpPr>
            <a:xfrm>
              <a:off x="4495800" y="381000"/>
              <a:ext cx="4114800" cy="914400"/>
              <a:chOff x="0" y="0"/>
              <a:chExt cx="4114800" cy="914400"/>
            </a:xfrm>
            <a:grpFill/>
          </p:grpSpPr>
          <p:sp>
            <p:nvSpPr>
              <p:cNvPr id="542" name="Shape 542"/>
              <p:cNvSpPr/>
              <p:nvPr/>
            </p:nvSpPr>
            <p:spPr>
              <a:xfrm>
                <a:off x="0" y="0"/>
                <a:ext cx="4114800" cy="91440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43" name="Shape 543"/>
              <p:cNvSpPr/>
              <p:nvPr/>
            </p:nvSpPr>
            <p:spPr>
              <a:xfrm>
                <a:off x="150259" y="195960"/>
                <a:ext cx="3838675" cy="553997"/>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Возможно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переопределять</a:t>
                </a:r>
                <a:r>
                  <a:rPr dirty="0">
                    <a:solidFill>
                      <a:schemeClr val="bg1"/>
                    </a:solidFill>
                    <a:latin typeface="Calibri" panose="020F0502020204030204" pitchFamily="34" charset="0"/>
                  </a:rPr>
                  <a:t> и </a:t>
                </a:r>
                <a:r>
                  <a:rPr dirty="0" err="1">
                    <a:solidFill>
                      <a:schemeClr val="bg1"/>
                    </a:solidFill>
                    <a:latin typeface="Calibri" panose="020F0502020204030204" pitchFamily="34" charset="0"/>
                  </a:rPr>
                  <a:t>перегружать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индексаторы</a:t>
                </a:r>
                <a:endParaRPr dirty="0">
                  <a:solidFill>
                    <a:schemeClr val="bg1"/>
                  </a:solidFill>
                  <a:latin typeface="Calibri" panose="020F0502020204030204" pitchFamily="34" charset="0"/>
                </a:endParaRPr>
              </a:p>
            </p:txBody>
          </p:sp>
        </p:grpSp>
        <p:grpSp>
          <p:nvGrpSpPr>
            <p:cNvPr id="547" name="Group 547"/>
            <p:cNvGrpSpPr/>
            <p:nvPr/>
          </p:nvGrpSpPr>
          <p:grpSpPr>
            <a:xfrm>
              <a:off x="3124200" y="-1"/>
              <a:ext cx="2057400" cy="457201"/>
              <a:chOff x="0" y="0"/>
              <a:chExt cx="2057400" cy="457200"/>
            </a:xfrm>
            <a:grpFill/>
          </p:grpSpPr>
          <p:sp>
            <p:nvSpPr>
              <p:cNvPr id="545" name="Shape 545"/>
              <p:cNvSpPr/>
              <p:nvPr/>
            </p:nvSpPr>
            <p:spPr>
              <a:xfrm>
                <a:off x="0" y="0"/>
                <a:ext cx="2057400" cy="457200"/>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ctr">
                  <a:defRPr>
                    <a:solidFill>
                      <a:srgbClr val="FFFFFF"/>
                    </a:solidFill>
                  </a:defRPr>
                </a:pPr>
                <a:endParaRPr>
                  <a:solidFill>
                    <a:schemeClr val="bg1"/>
                  </a:solidFill>
                  <a:latin typeface="Calibri" panose="020F0502020204030204" pitchFamily="34" charset="0"/>
                </a:endParaRPr>
              </a:p>
            </p:txBody>
          </p:sp>
          <p:sp>
            <p:nvSpPr>
              <p:cNvPr id="546" name="Shape 546"/>
              <p:cNvSpPr/>
              <p:nvPr/>
            </p:nvSpPr>
            <p:spPr>
              <a:xfrm>
                <a:off x="22318" y="90101"/>
                <a:ext cx="2012764" cy="276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b="1">
                    <a:solidFill>
                      <a:srgbClr val="FFFFFF"/>
                    </a:solidFill>
                  </a:defRPr>
                </a:lvl1pPr>
              </a:lstStyle>
              <a:p>
                <a:pPr lvl="0">
                  <a:defRPr b="0">
                    <a:solidFill>
                      <a:srgbClr val="000000"/>
                    </a:solidFill>
                  </a:defRPr>
                </a:pPr>
                <a:r>
                  <a:rPr b="1">
                    <a:solidFill>
                      <a:schemeClr val="bg1"/>
                    </a:solidFill>
                    <a:latin typeface="Calibri" panose="020F0502020204030204" pitchFamily="34" charset="0"/>
                  </a:rPr>
                  <a:t>Перегрузка</a:t>
                </a:r>
              </a:p>
            </p:txBody>
          </p:sp>
        </p:grpSp>
      </p:grpSp>
      <p:grpSp>
        <p:nvGrpSpPr>
          <p:cNvPr id="558" name="Group 558"/>
          <p:cNvGrpSpPr/>
          <p:nvPr/>
        </p:nvGrpSpPr>
        <p:grpSpPr>
          <a:xfrm>
            <a:off x="152399" y="4434596"/>
            <a:ext cx="8839202" cy="1828803"/>
            <a:chOff x="-1" y="-1"/>
            <a:chExt cx="8610601" cy="1828802"/>
          </a:xfrm>
          <a:solidFill>
            <a:schemeClr val="accent2">
              <a:lumMod val="50000"/>
            </a:schemeClr>
          </a:solidFill>
        </p:grpSpPr>
        <p:grpSp>
          <p:nvGrpSpPr>
            <p:cNvPr id="551" name="Group 551"/>
            <p:cNvGrpSpPr/>
            <p:nvPr/>
          </p:nvGrpSpPr>
          <p:grpSpPr>
            <a:xfrm>
              <a:off x="-1" y="439267"/>
              <a:ext cx="4114801" cy="1389531"/>
              <a:chOff x="0" y="0"/>
              <a:chExt cx="4114800" cy="1389529"/>
            </a:xfrm>
            <a:grpFill/>
          </p:grpSpPr>
          <p:sp>
            <p:nvSpPr>
              <p:cNvPr id="549" name="Shape 549"/>
              <p:cNvSpPr/>
              <p:nvPr/>
            </p:nvSpPr>
            <p:spPr>
              <a:xfrm>
                <a:off x="0" y="0"/>
                <a:ext cx="4114800" cy="1389529"/>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50" name="Shape 550"/>
              <p:cNvSpPr/>
              <p:nvPr/>
            </p:nvSpPr>
            <p:spPr>
              <a:xfrm>
                <a:off x="224505" y="140768"/>
                <a:ext cx="3717864" cy="1107994"/>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Индесированные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элементы</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массива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могут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использоваться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как</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передаче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параметров</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значению</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так</a:t>
                </a:r>
                <a:r>
                  <a:rPr dirty="0">
                    <a:solidFill>
                      <a:schemeClr val="bg1"/>
                    </a:solidFill>
                    <a:latin typeface="Calibri" panose="020F0502020204030204" pitchFamily="34" charset="0"/>
                  </a:rPr>
                  <a:t> и </a:t>
                </a:r>
                <a:r>
                  <a:rPr dirty="0" err="1">
                    <a:solidFill>
                      <a:schemeClr val="bg1"/>
                    </a:solidFill>
                    <a:latin typeface="Calibri" panose="020F0502020204030204" pitchFamily="34" charset="0"/>
                  </a:rPr>
                  <a:t>как</a:t>
                </a:r>
                <a:r>
                  <a:rPr dirty="0">
                    <a:solidFill>
                      <a:schemeClr val="bg1"/>
                    </a:solidFill>
                    <a:latin typeface="Calibri" panose="020F0502020204030204" pitchFamily="34" charset="0"/>
                  </a:rPr>
                  <a:t> ref и out </a:t>
                </a:r>
                <a:r>
                  <a:rPr dirty="0" err="1">
                    <a:solidFill>
                      <a:schemeClr val="bg1"/>
                    </a:solidFill>
                    <a:latin typeface="Calibri" panose="020F0502020204030204" pitchFamily="34" charset="0"/>
                  </a:rPr>
                  <a:t>параметры</a:t>
                </a:r>
                <a:endParaRPr dirty="0">
                  <a:solidFill>
                    <a:schemeClr val="bg1"/>
                  </a:solidFill>
                  <a:latin typeface="Calibri" panose="020F0502020204030204" pitchFamily="34" charset="0"/>
                </a:endParaRPr>
              </a:p>
            </p:txBody>
          </p:sp>
        </p:grpSp>
        <p:grpSp>
          <p:nvGrpSpPr>
            <p:cNvPr id="554" name="Group 554"/>
            <p:cNvGrpSpPr/>
            <p:nvPr/>
          </p:nvGrpSpPr>
          <p:grpSpPr>
            <a:xfrm>
              <a:off x="4495800" y="439269"/>
              <a:ext cx="4114800" cy="1389532"/>
              <a:chOff x="0" y="0"/>
              <a:chExt cx="4114800" cy="1389530"/>
            </a:xfrm>
            <a:grpFill/>
          </p:grpSpPr>
          <p:sp>
            <p:nvSpPr>
              <p:cNvPr id="552" name="Shape 552"/>
              <p:cNvSpPr/>
              <p:nvPr/>
            </p:nvSpPr>
            <p:spPr>
              <a:xfrm>
                <a:off x="0" y="0"/>
                <a:ext cx="4114800" cy="1389530"/>
              </a:xfrm>
              <a:prstGeom prst="roundRect">
                <a:avLst>
                  <a:gd name="adj" fmla="val 16667"/>
                </a:avLst>
              </a:pr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553" name="Shape 553"/>
              <p:cNvSpPr/>
              <p:nvPr/>
            </p:nvSpPr>
            <p:spPr>
              <a:xfrm>
                <a:off x="142374" y="140766"/>
                <a:ext cx="3825616" cy="1107994"/>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Индексаторы</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нельзя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использовать</a:t>
                </a:r>
                <a:r>
                  <a:rPr dirty="0">
                    <a:solidFill>
                      <a:schemeClr val="bg1"/>
                    </a:solidFill>
                    <a:latin typeface="Calibri" panose="020F0502020204030204" pitchFamily="34" charset="0"/>
                  </a:rPr>
                  <a:t> в </a:t>
                </a:r>
                <a:r>
                  <a:rPr dirty="0" err="1">
                    <a:solidFill>
                      <a:schemeClr val="bg1"/>
                    </a:solidFill>
                    <a:latin typeface="Calibri" panose="020F0502020204030204" pitchFamily="34" charset="0"/>
                  </a:rPr>
                  <a:t>качестве</a:t>
                </a:r>
                <a:r>
                  <a:rPr dirty="0">
                    <a:solidFill>
                      <a:schemeClr val="bg1"/>
                    </a:solidFill>
                    <a:latin typeface="Calibri" panose="020F0502020204030204" pitchFamily="34" charset="0"/>
                  </a:rPr>
                  <a:t> ref </a:t>
                </a:r>
                <a:r>
                  <a:rPr dirty="0" err="1">
                    <a:solidFill>
                      <a:schemeClr val="bg1"/>
                    </a:solidFill>
                    <a:latin typeface="Calibri" panose="020F0502020204030204" pitchFamily="34" charset="0"/>
                  </a:rPr>
                  <a:t>или</a:t>
                </a:r>
                <a:r>
                  <a:rPr dirty="0">
                    <a:solidFill>
                      <a:schemeClr val="bg1"/>
                    </a:solidFill>
                    <a:latin typeface="Calibri" panose="020F0502020204030204" pitchFamily="34" charset="0"/>
                  </a:rPr>
                  <a:t> out </a:t>
                </a:r>
                <a:r>
                  <a:rPr dirty="0" err="1">
                    <a:solidFill>
                      <a:schemeClr val="bg1"/>
                    </a:solidFill>
                    <a:latin typeface="Calibri" panose="020F0502020204030204" pitchFamily="34" charset="0"/>
                  </a:rPr>
                  <a:t>параметров</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но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можно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при</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передаче</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параметров</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по</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значению</a:t>
                </a:r>
                <a:endParaRPr dirty="0">
                  <a:solidFill>
                    <a:schemeClr val="bg1"/>
                  </a:solidFill>
                  <a:latin typeface="Calibri" panose="020F0502020204030204" pitchFamily="34" charset="0"/>
                </a:endParaRPr>
              </a:p>
            </p:txBody>
          </p:sp>
        </p:grpSp>
        <p:grpSp>
          <p:nvGrpSpPr>
            <p:cNvPr id="557" name="Group 557"/>
            <p:cNvGrpSpPr/>
            <p:nvPr/>
          </p:nvGrpSpPr>
          <p:grpSpPr>
            <a:xfrm>
              <a:off x="2057400" y="-1"/>
              <a:ext cx="4648200" cy="533401"/>
              <a:chOff x="0" y="0"/>
              <a:chExt cx="4648200" cy="533399"/>
            </a:xfrm>
            <a:grpFill/>
          </p:grpSpPr>
          <p:sp>
            <p:nvSpPr>
              <p:cNvPr id="555" name="Shape 555"/>
              <p:cNvSpPr/>
              <p:nvPr/>
            </p:nvSpPr>
            <p:spPr>
              <a:xfrm>
                <a:off x="0" y="0"/>
                <a:ext cx="4648200" cy="533399"/>
              </a:xfrm>
              <a:prstGeom prst="roundRect">
                <a:avLst>
                  <a:gd name="adj" fmla="val 16667"/>
                </a:avLst>
              </a:prstGeom>
              <a:grpFill/>
              <a:ln w="9525" cap="flat">
                <a:solidFill>
                  <a:schemeClr val="accent2">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ctr">
                  <a:defRPr>
                    <a:solidFill>
                      <a:srgbClr val="FFFFFF"/>
                    </a:solidFill>
                  </a:defRPr>
                </a:pPr>
                <a:endParaRPr>
                  <a:solidFill>
                    <a:schemeClr val="bg1"/>
                  </a:solidFill>
                  <a:latin typeface="Calibri" panose="020F0502020204030204" pitchFamily="34" charset="0"/>
                </a:endParaRPr>
              </a:p>
            </p:txBody>
          </p:sp>
          <p:sp>
            <p:nvSpPr>
              <p:cNvPr id="556" name="Shape 556"/>
              <p:cNvSpPr/>
              <p:nvPr/>
            </p:nvSpPr>
            <p:spPr>
              <a:xfrm>
                <a:off x="26037" y="128200"/>
                <a:ext cx="4596126" cy="276998"/>
              </a:xfrm>
              <a:prstGeom prst="rect">
                <a:avLst/>
              </a:prstGeom>
              <a:grpFill/>
              <a:ln w="12700" cap="flat">
                <a:solidFill>
                  <a:schemeClr val="accent2">
                    <a:lumMod val="50000"/>
                  </a:schemeClr>
                </a:solid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b="1">
                    <a:solidFill>
                      <a:srgbClr val="FFFFFF"/>
                    </a:solidFill>
                  </a:defRPr>
                </a:lvl1pPr>
              </a:lstStyle>
              <a:p>
                <a:pPr lvl="0">
                  <a:defRPr b="0">
                    <a:solidFill>
                      <a:srgbClr val="000000"/>
                    </a:solidFill>
                  </a:defRPr>
                </a:pPr>
                <a:r>
                  <a:rPr b="1">
                    <a:solidFill>
                      <a:schemeClr val="bg1"/>
                    </a:solidFill>
                    <a:latin typeface="Calibri" panose="020F0502020204030204" pitchFamily="34" charset="0"/>
                  </a:rPr>
                  <a:t>Использование в качестве параметра</a:t>
                </a:r>
              </a:p>
            </p:txBody>
          </p:sp>
        </p:grpSp>
      </p:grpSp>
    </p:spTree>
    <p:extLst>
      <p:ext uri="{BB962C8B-B14F-4D97-AF65-F5344CB8AC3E}">
        <p14:creationId xmlns:p14="http://schemas.microsoft.com/office/powerpoint/2010/main" val="25529602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Наследование</a:t>
            </a:r>
            <a:r>
              <a:rPr lang="en-US" dirty="0"/>
              <a:t> </a:t>
            </a:r>
            <a:r>
              <a:rPr lang="ru-RU" dirty="0"/>
              <a:t>в </a:t>
            </a:r>
            <a:r>
              <a:rPr lang="en-US" dirty="0"/>
              <a:t>C#</a:t>
            </a:r>
          </a:p>
        </p:txBody>
      </p:sp>
      <p:grpSp>
        <p:nvGrpSpPr>
          <p:cNvPr id="131" name="Группа 130"/>
          <p:cNvGrpSpPr/>
          <p:nvPr/>
        </p:nvGrpSpPr>
        <p:grpSpPr>
          <a:xfrm>
            <a:off x="213013" y="685800"/>
            <a:ext cx="8854787" cy="5715000"/>
            <a:chOff x="213013" y="648112"/>
            <a:chExt cx="8854787" cy="5752688"/>
          </a:xfrm>
        </p:grpSpPr>
        <p:sp>
          <p:nvSpPr>
            <p:cNvPr id="3" name="Прямоугольник 2"/>
            <p:cNvSpPr/>
            <p:nvPr/>
          </p:nvSpPr>
          <p:spPr>
            <a:xfrm>
              <a:off x="228600" y="806370"/>
              <a:ext cx="3352800" cy="1554775"/>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Consolas" panose="020B0609020204030204" pitchFamily="49" charset="0"/>
                  <a:cs typeface="Consolas" panose="020B0609020204030204" pitchFamily="49" charset="0"/>
                </a:rPr>
                <a:t>Object</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virtual string </a:t>
              </a:r>
              <a:r>
                <a:rPr lang="en-US" sz="1500" dirty="0" err="1">
                  <a:latin typeface="Consolas" panose="020B0609020204030204" pitchFamily="49" charset="0"/>
                  <a:cs typeface="Consolas" panose="020B0609020204030204" pitchFamily="49" charset="0"/>
                </a:rPr>
                <a:t>ToString</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virtual </a:t>
              </a: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a:t>
              </a:r>
              <a:r>
                <a:rPr lang="en-US" sz="1500" dirty="0" err="1">
                  <a:latin typeface="Consolas" panose="020B0609020204030204" pitchFamily="49" charset="0"/>
                  <a:cs typeface="Consolas" panose="020B0609020204030204" pitchFamily="49" charset="0"/>
                </a:rPr>
                <a:t>GetHashCode</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virtual bool Equals(object o)</a:t>
              </a:r>
            </a:p>
            <a:p>
              <a:pPr algn="ctr"/>
              <a:r>
                <a:rPr lang="en-US" sz="1500" dirty="0">
                  <a:latin typeface="Consolas" panose="020B0609020204030204" pitchFamily="49" charset="0"/>
                  <a:cs typeface="Consolas" panose="020B0609020204030204" pitchFamily="49" charset="0"/>
                </a:rPr>
                <a:t>Type </a:t>
              </a:r>
              <a:r>
                <a:rPr lang="en-US" sz="1500" dirty="0" err="1">
                  <a:latin typeface="Consolas" panose="020B0609020204030204" pitchFamily="49" charset="0"/>
                  <a:cs typeface="Consolas" panose="020B0609020204030204" pitchFamily="49" charset="0"/>
                </a:rPr>
                <a:t>GetType</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etc.</a:t>
              </a:r>
            </a:p>
          </p:txBody>
        </p:sp>
        <p:sp>
          <p:nvSpPr>
            <p:cNvPr id="4" name="Прямоугольник 3"/>
            <p:cNvSpPr/>
            <p:nvPr/>
          </p:nvSpPr>
          <p:spPr>
            <a:xfrm>
              <a:off x="5791200" y="790983"/>
              <a:ext cx="3048000" cy="792775"/>
            </a:xfrm>
            <a:prstGeom prst="rect">
              <a:avLst/>
            </a:prstGeom>
            <a:solidFill>
              <a:schemeClr val="accent2">
                <a:lumMod val="50000"/>
              </a:schemeClr>
            </a:solidFill>
            <a:ln w="57150">
              <a:solidFill>
                <a:schemeClr val="bg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err="1">
                  <a:latin typeface="Consolas" panose="020B0609020204030204" pitchFamily="49" charset="0"/>
                  <a:cs typeface="Consolas" panose="020B0609020204030204" pitchFamily="49" charset="0"/>
                </a:rPr>
                <a:t>IDisposable</a:t>
              </a:r>
              <a:endParaRPr lang="en-US" sz="1500" dirty="0">
                <a:latin typeface="Consolas" panose="020B0609020204030204" pitchFamily="49" charset="0"/>
                <a:cs typeface="Consolas" panose="020B0609020204030204" pitchFamily="49" charset="0"/>
              </a:endParaRP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void Dispose()</a:t>
              </a:r>
            </a:p>
          </p:txBody>
        </p:sp>
        <p:sp>
          <p:nvSpPr>
            <p:cNvPr id="5" name="Прямоугольник 4"/>
            <p:cNvSpPr/>
            <p:nvPr/>
          </p:nvSpPr>
          <p:spPr>
            <a:xfrm>
              <a:off x="3276600" y="3050069"/>
              <a:ext cx="3048000" cy="1229229"/>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Shape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Point Position {get;}</a:t>
              </a:r>
            </a:p>
            <a:p>
              <a:pPr algn="ctr"/>
              <a:r>
                <a:rPr lang="en-US" sz="1500" dirty="0">
                  <a:latin typeface="Consolas" panose="020B0609020204030204" pitchFamily="49" charset="0"/>
                  <a:cs typeface="Consolas" panose="020B0609020204030204" pitchFamily="49" charset="0"/>
                </a:rPr>
                <a:t>virtual void Draw()</a:t>
              </a:r>
            </a:p>
            <a:p>
              <a:pPr algn="ctr"/>
              <a:r>
                <a:rPr lang="en-US" sz="1500" dirty="0">
                  <a:latin typeface="Consolas" panose="020B0609020204030204" pitchFamily="49" charset="0"/>
                  <a:cs typeface="Consolas" panose="020B0609020204030204" pitchFamily="49" charset="0"/>
                </a:rPr>
                <a:t>void Dispose()</a:t>
              </a:r>
            </a:p>
          </p:txBody>
        </p:sp>
        <p:cxnSp>
          <p:nvCxnSpPr>
            <p:cNvPr id="7" name="Соединительная линия уступом 6"/>
            <p:cNvCxnSpPr>
              <a:stCxn id="5" idx="0"/>
              <a:endCxn id="3" idx="2"/>
            </p:cNvCxnSpPr>
            <p:nvPr/>
          </p:nvCxnSpPr>
          <p:spPr>
            <a:xfrm rot="16200000" flipV="1">
              <a:off x="3008338" y="1257807"/>
              <a:ext cx="688924" cy="2895600"/>
            </a:xfrm>
            <a:prstGeom prst="bentConnector3">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11" name="Соединительная линия уступом 10"/>
            <p:cNvCxnSpPr>
              <a:stCxn id="5" idx="0"/>
              <a:endCxn id="4" idx="2"/>
            </p:cNvCxnSpPr>
            <p:nvPr/>
          </p:nvCxnSpPr>
          <p:spPr>
            <a:xfrm rot="5400000" flipH="1" flipV="1">
              <a:off x="5324745" y="1059614"/>
              <a:ext cx="1466311" cy="2514600"/>
            </a:xfrm>
            <a:prstGeom prst="bentConnector3">
              <a:avLst>
                <a:gd name="adj1" fmla="val 23544"/>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3" name="Прямоугольник 12"/>
            <p:cNvSpPr/>
            <p:nvPr/>
          </p:nvSpPr>
          <p:spPr>
            <a:xfrm>
              <a:off x="228600" y="4891133"/>
              <a:ext cx="3352800" cy="959825"/>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Circle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override void Draw()</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Radius {get;} </a:t>
              </a:r>
            </a:p>
          </p:txBody>
        </p:sp>
        <p:sp>
          <p:nvSpPr>
            <p:cNvPr id="28" name="Прямоугольник 27"/>
            <p:cNvSpPr/>
            <p:nvPr/>
          </p:nvSpPr>
          <p:spPr>
            <a:xfrm>
              <a:off x="5770418" y="4891133"/>
              <a:ext cx="3048000" cy="1230726"/>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Rectangle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override void Draw()</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Width {get;} </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Height {get;} </a:t>
              </a:r>
            </a:p>
          </p:txBody>
        </p:sp>
        <p:cxnSp>
          <p:nvCxnSpPr>
            <p:cNvPr id="30" name="Соединительная линия уступом 29"/>
            <p:cNvCxnSpPr>
              <a:stCxn id="13" idx="0"/>
              <a:endCxn id="5" idx="2"/>
            </p:cNvCxnSpPr>
            <p:nvPr/>
          </p:nvCxnSpPr>
          <p:spPr>
            <a:xfrm rot="5400000" flipH="1" flipV="1">
              <a:off x="3046883" y="3137416"/>
              <a:ext cx="611835" cy="2895600"/>
            </a:xfrm>
            <a:prstGeom prst="bentConnector3">
              <a:avLst>
                <a:gd name="adj1" fmla="val 50000"/>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32" name="Соединительная линия уступом 31"/>
            <p:cNvCxnSpPr>
              <a:stCxn id="28" idx="0"/>
              <a:endCxn id="5" idx="2"/>
            </p:cNvCxnSpPr>
            <p:nvPr/>
          </p:nvCxnSpPr>
          <p:spPr>
            <a:xfrm rot="16200000" flipV="1">
              <a:off x="5741592" y="3338307"/>
              <a:ext cx="611835" cy="2493818"/>
            </a:xfrm>
            <a:prstGeom prst="bentConnector3">
              <a:avLst>
                <a:gd name="adj1" fmla="val 50000"/>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3719945" y="664149"/>
              <a:ext cx="2050473"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можно преобразовать в строку</a:t>
              </a:r>
              <a:endParaRPr lang="en-US" sz="1400" b="1" dirty="0">
                <a:solidFill>
                  <a:schemeClr val="accent3">
                    <a:lumMod val="50000"/>
                  </a:schemeClr>
                </a:solidFill>
                <a:latin typeface="Calibri" panose="020F0502020204030204" pitchFamily="34" charset="0"/>
              </a:endParaRPr>
            </a:p>
          </p:txBody>
        </p:sp>
        <p:cxnSp>
          <p:nvCxnSpPr>
            <p:cNvPr id="38" name="Прямая со стрелкой 37"/>
            <p:cNvCxnSpPr>
              <a:stCxn id="88" idx="2"/>
            </p:cNvCxnSpPr>
            <p:nvPr/>
          </p:nvCxnSpPr>
          <p:spPr>
            <a:xfrm flipH="1">
              <a:off x="3276600" y="1191168"/>
              <a:ext cx="1461652" cy="16175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228600" y="2728967"/>
              <a:ext cx="1981201"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Object </a:t>
              </a:r>
              <a:r>
                <a:rPr lang="ru-RU" sz="1400" b="1" dirty="0">
                  <a:solidFill>
                    <a:schemeClr val="accent3">
                      <a:lumMod val="50000"/>
                    </a:schemeClr>
                  </a:solidFill>
                  <a:latin typeface="Calibri" panose="020F0502020204030204" pitchFamily="34" charset="0"/>
                </a:rPr>
                <a:t>является базовым классом для класса </a:t>
              </a:r>
              <a:r>
                <a:rPr lang="en-US" sz="1400" b="1" dirty="0">
                  <a:solidFill>
                    <a:schemeClr val="accent3">
                      <a:lumMod val="50000"/>
                    </a:schemeClr>
                  </a:solidFill>
                  <a:latin typeface="Calibri" panose="020F0502020204030204" pitchFamily="34" charset="0"/>
                </a:rPr>
                <a:t>Shape</a:t>
              </a:r>
            </a:p>
          </p:txBody>
        </p:sp>
        <p:cxnSp>
          <p:nvCxnSpPr>
            <p:cNvPr id="41" name="Прямая со стрелкой 40"/>
            <p:cNvCxnSpPr>
              <a:stCxn id="83" idx="3"/>
            </p:cNvCxnSpPr>
            <p:nvPr/>
          </p:nvCxnSpPr>
          <p:spPr>
            <a:xfrm>
              <a:off x="2057400" y="3091007"/>
              <a:ext cx="1371600" cy="44391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3816925" y="1672372"/>
              <a:ext cx="2604655"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Shape </a:t>
              </a:r>
              <a:r>
                <a:rPr lang="ru-RU" sz="1400" b="1" dirty="0">
                  <a:solidFill>
                    <a:schemeClr val="accent3">
                      <a:lumMod val="50000"/>
                    </a:schemeClr>
                  </a:solidFill>
                  <a:latin typeface="Calibri" panose="020F0502020204030204" pitchFamily="34" charset="0"/>
                </a:rPr>
                <a:t>имплементирует интерфейс </a:t>
              </a:r>
              <a:r>
                <a:rPr lang="en-US" sz="1400" b="1" dirty="0" err="1">
                  <a:solidFill>
                    <a:schemeClr val="accent3">
                      <a:lumMod val="50000"/>
                    </a:schemeClr>
                  </a:solidFill>
                  <a:latin typeface="Calibri" panose="020F0502020204030204" pitchFamily="34" charset="0"/>
                </a:rPr>
                <a:t>IDisposable</a:t>
              </a:r>
              <a:endParaRPr lang="en-US" sz="1400" b="1" dirty="0">
                <a:solidFill>
                  <a:schemeClr val="accent3">
                    <a:lumMod val="50000"/>
                  </a:schemeClr>
                </a:solidFill>
                <a:latin typeface="Calibri" panose="020F0502020204030204" pitchFamily="34" charset="0"/>
              </a:endParaRPr>
            </a:p>
          </p:txBody>
        </p:sp>
        <p:cxnSp>
          <p:nvCxnSpPr>
            <p:cNvPr id="45" name="Прямая со стрелкой 44"/>
            <p:cNvCxnSpPr>
              <a:stCxn id="91" idx="2"/>
            </p:cNvCxnSpPr>
            <p:nvPr/>
          </p:nvCxnSpPr>
          <p:spPr>
            <a:xfrm>
              <a:off x="5063836" y="2216725"/>
              <a:ext cx="574964" cy="375256"/>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867400" y="4269095"/>
              <a:ext cx="8416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“is a”</a:t>
              </a:r>
            </a:p>
          </p:txBody>
        </p:sp>
        <p:sp>
          <p:nvSpPr>
            <p:cNvPr id="66" name="TextBox 65"/>
            <p:cNvSpPr txBox="1"/>
            <p:nvPr/>
          </p:nvSpPr>
          <p:spPr>
            <a:xfrm>
              <a:off x="7167995" y="2801969"/>
              <a:ext cx="1899805"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класса </a:t>
              </a:r>
              <a:r>
                <a:rPr lang="en-US" sz="1400" b="1" dirty="0">
                  <a:solidFill>
                    <a:schemeClr val="accent3">
                      <a:lumMod val="50000"/>
                    </a:schemeClr>
                  </a:solidFill>
                  <a:latin typeface="Calibri" panose="020F0502020204030204" pitchFamily="34" charset="0"/>
                </a:rPr>
                <a:t>Shape</a:t>
              </a:r>
              <a:r>
                <a:rPr lang="ru-RU" sz="1400" b="1" dirty="0">
                  <a:solidFill>
                    <a:schemeClr val="accent3">
                      <a:lumMod val="50000"/>
                    </a:schemeClr>
                  </a:solidFill>
                  <a:latin typeface="Calibri" panose="020F0502020204030204" pitchFamily="34" charset="0"/>
                </a:rPr>
                <a:t> имеет свойство </a:t>
              </a:r>
              <a:r>
                <a:rPr lang="en-US" sz="1400" b="1" dirty="0">
                  <a:solidFill>
                    <a:schemeClr val="accent3">
                      <a:lumMod val="50000"/>
                    </a:schemeClr>
                  </a:solidFill>
                  <a:latin typeface="Calibri" panose="020F0502020204030204" pitchFamily="34" charset="0"/>
                </a:rPr>
                <a:t>Position</a:t>
              </a:r>
            </a:p>
          </p:txBody>
        </p:sp>
        <p:cxnSp>
          <p:nvCxnSpPr>
            <p:cNvPr id="67" name="Прямая со стрелкой 66"/>
            <p:cNvCxnSpPr>
              <a:stCxn id="66" idx="1"/>
            </p:cNvCxnSpPr>
            <p:nvPr/>
          </p:nvCxnSpPr>
          <p:spPr>
            <a:xfrm flipH="1">
              <a:off x="5860473" y="3171301"/>
              <a:ext cx="1307522" cy="489382"/>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6326331" y="2935523"/>
              <a:ext cx="8416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“has a”</a:t>
              </a:r>
            </a:p>
          </p:txBody>
        </p:sp>
        <p:sp>
          <p:nvSpPr>
            <p:cNvPr id="76" name="TextBox 75"/>
            <p:cNvSpPr txBox="1"/>
            <p:nvPr/>
          </p:nvSpPr>
          <p:spPr>
            <a:xfrm>
              <a:off x="5770417" y="2291540"/>
              <a:ext cx="14131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“implement”</a:t>
              </a:r>
            </a:p>
          </p:txBody>
        </p:sp>
        <p:sp>
          <p:nvSpPr>
            <p:cNvPr id="78" name="TextBox 77"/>
            <p:cNvSpPr txBox="1"/>
            <p:nvPr/>
          </p:nvSpPr>
          <p:spPr>
            <a:xfrm>
              <a:off x="213013" y="3540633"/>
              <a:ext cx="2743201"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Circle </a:t>
              </a:r>
              <a:r>
                <a:rPr lang="ru-RU" sz="1400" b="1" dirty="0">
                  <a:solidFill>
                    <a:schemeClr val="accent3">
                      <a:lumMod val="50000"/>
                    </a:schemeClr>
                  </a:solidFill>
                  <a:latin typeface="Calibri" panose="020F0502020204030204" pitchFamily="34" charset="0"/>
                </a:rPr>
                <a:t>является подклассом (или производным, дочерним классом) класса </a:t>
              </a:r>
              <a:r>
                <a:rPr lang="en-US" sz="1400" b="1" dirty="0">
                  <a:solidFill>
                    <a:schemeClr val="accent3">
                      <a:lumMod val="50000"/>
                    </a:schemeClr>
                  </a:solidFill>
                  <a:latin typeface="Calibri" panose="020F0502020204030204" pitchFamily="34" charset="0"/>
                </a:rPr>
                <a:t>Shape</a:t>
              </a:r>
            </a:p>
          </p:txBody>
        </p:sp>
        <p:cxnSp>
          <p:nvCxnSpPr>
            <p:cNvPr id="79" name="Прямая со стрелкой 78"/>
            <p:cNvCxnSpPr>
              <a:stCxn id="86" idx="2"/>
            </p:cNvCxnSpPr>
            <p:nvPr/>
          </p:nvCxnSpPr>
          <p:spPr>
            <a:xfrm>
              <a:off x="1584614" y="4324167"/>
              <a:ext cx="122093" cy="566965"/>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83" name="Скругленный прямоугольник 82"/>
            <p:cNvSpPr/>
            <p:nvPr/>
          </p:nvSpPr>
          <p:spPr>
            <a:xfrm>
              <a:off x="228600" y="2714382"/>
              <a:ext cx="1828800" cy="753249"/>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Скругленный прямоугольник 85"/>
            <p:cNvSpPr/>
            <p:nvPr/>
          </p:nvSpPr>
          <p:spPr>
            <a:xfrm>
              <a:off x="213014" y="3570918"/>
              <a:ext cx="2743199" cy="753249"/>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Скругленный прямоугольник 87"/>
            <p:cNvSpPr/>
            <p:nvPr/>
          </p:nvSpPr>
          <p:spPr>
            <a:xfrm>
              <a:off x="3740725" y="648112"/>
              <a:ext cx="1995054" cy="543056"/>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Скругленный прямоугольник 90"/>
            <p:cNvSpPr/>
            <p:nvPr/>
          </p:nvSpPr>
          <p:spPr>
            <a:xfrm>
              <a:off x="3803072" y="1673669"/>
              <a:ext cx="2521527" cy="543056"/>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 name="Скругленный прямоугольник 92"/>
            <p:cNvSpPr/>
            <p:nvPr/>
          </p:nvSpPr>
          <p:spPr>
            <a:xfrm>
              <a:off x="7232072" y="2795632"/>
              <a:ext cx="1586346" cy="731793"/>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TextBox 94"/>
            <p:cNvSpPr txBox="1"/>
            <p:nvPr/>
          </p:nvSpPr>
          <p:spPr>
            <a:xfrm>
              <a:off x="6781800" y="3788250"/>
              <a:ext cx="2112819"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класса </a:t>
              </a:r>
              <a:r>
                <a:rPr lang="en-US" sz="1400" b="1" dirty="0">
                  <a:solidFill>
                    <a:schemeClr val="accent3">
                      <a:lumMod val="50000"/>
                    </a:schemeClr>
                  </a:solidFill>
                  <a:latin typeface="Calibri" panose="020F0502020204030204" pitchFamily="34" charset="0"/>
                </a:rPr>
                <a:t>Rectangle </a:t>
              </a:r>
              <a:r>
                <a:rPr lang="ru-RU" sz="1400" b="1" dirty="0">
                  <a:solidFill>
                    <a:schemeClr val="accent3">
                      <a:lumMod val="50000"/>
                    </a:schemeClr>
                  </a:solidFill>
                  <a:latin typeface="Calibri" panose="020F0502020204030204" pitchFamily="34" charset="0"/>
                </a:rPr>
                <a:t>является </a:t>
              </a:r>
              <a:r>
                <a:rPr lang="en-US" sz="1400" b="1" dirty="0">
                  <a:solidFill>
                    <a:schemeClr val="accent3">
                      <a:lumMod val="50000"/>
                    </a:schemeClr>
                  </a:solidFill>
                  <a:latin typeface="Calibri" panose="020F0502020204030204" pitchFamily="34" charset="0"/>
                </a:rPr>
                <a:t>Shape</a:t>
              </a:r>
            </a:p>
          </p:txBody>
        </p:sp>
        <p:cxnSp>
          <p:nvCxnSpPr>
            <p:cNvPr id="96" name="Прямая со стрелкой 95"/>
            <p:cNvCxnSpPr>
              <a:stCxn id="97" idx="2"/>
            </p:cNvCxnSpPr>
            <p:nvPr/>
          </p:nvCxnSpPr>
          <p:spPr>
            <a:xfrm flipH="1">
              <a:off x="7775864" y="4503304"/>
              <a:ext cx="25978" cy="509454"/>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97" name="Скругленный прямоугольник 96"/>
            <p:cNvSpPr/>
            <p:nvPr/>
          </p:nvSpPr>
          <p:spPr>
            <a:xfrm>
              <a:off x="6709064" y="3781913"/>
              <a:ext cx="2185555" cy="721391"/>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3" name="TextBox 102"/>
            <p:cNvSpPr txBox="1"/>
            <p:nvPr/>
          </p:nvSpPr>
          <p:spPr>
            <a:xfrm>
              <a:off x="3860224" y="4821846"/>
              <a:ext cx="1669472"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Rectangle </a:t>
              </a:r>
              <a:r>
                <a:rPr lang="ru-RU" sz="1400" b="1" dirty="0">
                  <a:solidFill>
                    <a:schemeClr val="accent3">
                      <a:lumMod val="50000"/>
                    </a:schemeClr>
                  </a:solidFill>
                  <a:latin typeface="Calibri" panose="020F0502020204030204" pitchFamily="34" charset="0"/>
                </a:rPr>
                <a:t>переопределяет метод </a:t>
              </a:r>
              <a:r>
                <a:rPr lang="en-US" sz="1400" b="1" dirty="0">
                  <a:solidFill>
                    <a:schemeClr val="accent3">
                      <a:lumMod val="50000"/>
                    </a:schemeClr>
                  </a:solidFill>
                  <a:latin typeface="Calibri" panose="020F0502020204030204" pitchFamily="34" charset="0"/>
                </a:rPr>
                <a:t>Draw</a:t>
              </a:r>
            </a:p>
          </p:txBody>
        </p:sp>
        <p:cxnSp>
          <p:nvCxnSpPr>
            <p:cNvPr id="104" name="Прямая со стрелкой 103"/>
            <p:cNvCxnSpPr>
              <a:stCxn id="105" idx="3"/>
            </p:cNvCxnSpPr>
            <p:nvPr/>
          </p:nvCxnSpPr>
          <p:spPr>
            <a:xfrm>
              <a:off x="5288974" y="5207512"/>
              <a:ext cx="959426" cy="301014"/>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05" name="Скругленный прямоугольник 104"/>
            <p:cNvSpPr/>
            <p:nvPr/>
          </p:nvSpPr>
          <p:spPr>
            <a:xfrm>
              <a:off x="3853296" y="4815510"/>
              <a:ext cx="1435678" cy="784004"/>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2" name="TextBox 111"/>
            <p:cNvSpPr txBox="1"/>
            <p:nvPr/>
          </p:nvSpPr>
          <p:spPr>
            <a:xfrm>
              <a:off x="3392633" y="5877580"/>
              <a:ext cx="2537112"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Circle</a:t>
              </a:r>
              <a:r>
                <a:rPr lang="ru-RU" sz="1400" b="1" dirty="0">
                  <a:solidFill>
                    <a:schemeClr val="accent3">
                      <a:lumMod val="50000"/>
                    </a:schemeClr>
                  </a:solidFill>
                  <a:latin typeface="Calibri" panose="020F0502020204030204" pitchFamily="34" charset="0"/>
                </a:rPr>
                <a:t> расширяет класс </a:t>
              </a:r>
              <a:r>
                <a:rPr lang="en-US" sz="1400" b="1" dirty="0">
                  <a:solidFill>
                    <a:schemeClr val="accent3">
                      <a:lumMod val="50000"/>
                    </a:schemeClr>
                  </a:solidFill>
                  <a:latin typeface="Calibri" panose="020F0502020204030204" pitchFamily="34" charset="0"/>
                </a:rPr>
                <a:t>Shape </a:t>
              </a:r>
              <a:r>
                <a:rPr lang="ru-RU" sz="1400" b="1" dirty="0">
                  <a:solidFill>
                    <a:schemeClr val="accent3">
                      <a:lumMod val="50000"/>
                    </a:schemeClr>
                  </a:solidFill>
                  <a:latin typeface="Calibri" panose="020F0502020204030204" pitchFamily="34" charset="0"/>
                </a:rPr>
                <a:t>свойством </a:t>
              </a:r>
              <a:r>
                <a:rPr lang="en-US" sz="1400" b="1" dirty="0">
                  <a:solidFill>
                    <a:schemeClr val="accent3">
                      <a:lumMod val="50000"/>
                    </a:schemeClr>
                  </a:solidFill>
                  <a:latin typeface="Calibri" panose="020F0502020204030204" pitchFamily="34" charset="0"/>
                </a:rPr>
                <a:t>Radius</a:t>
              </a:r>
            </a:p>
          </p:txBody>
        </p:sp>
        <p:cxnSp>
          <p:nvCxnSpPr>
            <p:cNvPr id="113" name="Прямая со стрелкой 112"/>
            <p:cNvCxnSpPr>
              <a:stCxn id="114" idx="0"/>
            </p:cNvCxnSpPr>
            <p:nvPr/>
          </p:nvCxnSpPr>
          <p:spPr>
            <a:xfrm flipH="1" flipV="1">
              <a:off x="2956213" y="5698558"/>
              <a:ext cx="1620551" cy="1524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14" name="Скругленный прямоугольник 113"/>
            <p:cNvSpPr/>
            <p:nvPr/>
          </p:nvSpPr>
          <p:spPr>
            <a:xfrm>
              <a:off x="3417748" y="5850958"/>
              <a:ext cx="2318032" cy="549842"/>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309447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Наследование «</a:t>
            </a:r>
            <a:r>
              <a:rPr lang="en-US" dirty="0"/>
              <a:t>is a</a:t>
            </a:r>
            <a:r>
              <a:rPr lang="ru-RU" dirty="0"/>
              <a:t>»</a:t>
            </a:r>
          </a:p>
        </p:txBody>
      </p:sp>
      <p:sp>
        <p:nvSpPr>
          <p:cNvPr id="5" name="Flowchart: Document 4"/>
          <p:cNvSpPr/>
          <p:nvPr/>
        </p:nvSpPr>
        <p:spPr bwMode="auto">
          <a:xfrm>
            <a:off x="4114801" y="1828800"/>
            <a:ext cx="4876800" cy="33909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defTabSz="457200">
              <a:lnSpc>
                <a:spcPct val="90000"/>
              </a:lnSpc>
              <a:tabLst>
                <a:tab pos="457200" algn="l"/>
              </a:tabLst>
              <a:defRPr/>
            </a:pPr>
            <a:endParaRPr lang="en-US" sz="1600" dirty="0">
              <a:latin typeface="Consolas" pitchFamily="49" charset="0"/>
              <a:cs typeface="Consolas" pitchFamily="49" charset="0"/>
            </a:endParaRPr>
          </a:p>
          <a:p>
            <a:pPr defTabSz="457200">
              <a:lnSpc>
                <a:spcPct val="90000"/>
              </a:lnSpc>
              <a:tabLst>
                <a:tab pos="457200" algn="l"/>
              </a:tabLst>
              <a:defRPr/>
            </a:pPr>
            <a:r>
              <a:rPr lang="ru-RU" sz="1600" dirty="0">
                <a:latin typeface="Consolas" pitchFamily="49" charset="0"/>
                <a:cs typeface="Consolas" pitchFamily="49" charset="0"/>
              </a:rPr>
              <a:t>// </a:t>
            </a:r>
            <a:r>
              <a:rPr lang="ru-RU" sz="1600" dirty="0" err="1">
                <a:latin typeface="Consolas" pitchFamily="49" charset="0"/>
                <a:cs typeface="Consolas" pitchFamily="49" charset="0"/>
              </a:rPr>
              <a:t>Inheriting</a:t>
            </a:r>
            <a:r>
              <a:rPr lang="ru-RU" sz="1600" dirty="0">
                <a:latin typeface="Consolas" pitchFamily="49" charset="0"/>
                <a:cs typeface="Consolas" pitchFamily="49" charset="0"/>
              </a:rPr>
              <a:t> </a:t>
            </a:r>
            <a:r>
              <a:rPr lang="ru-RU" sz="1600" dirty="0" err="1">
                <a:latin typeface="Consolas" pitchFamily="49" charset="0"/>
                <a:cs typeface="Consolas" pitchFamily="49" charset="0"/>
              </a:rPr>
              <a:t>classes</a:t>
            </a:r>
            <a:endParaRPr lang="ru-RU" sz="1600" dirty="0">
              <a:latin typeface="Consolas" pitchFamily="49" charset="0"/>
              <a:cs typeface="Consolas" pitchFamily="49" charset="0"/>
            </a:endParaRPr>
          </a:p>
          <a:p>
            <a:pPr defTabSz="457200">
              <a:lnSpc>
                <a:spcPct val="90000"/>
              </a:lnSpc>
              <a:tabLst>
                <a:tab pos="457200" algn="l"/>
              </a:tabLst>
              <a:defRPr/>
            </a:pPr>
            <a:r>
              <a:rPr lang="ru-RU" sz="1600" dirty="0">
                <a:latin typeface="Consolas" pitchFamily="49" charset="0"/>
                <a:cs typeface="Consolas" pitchFamily="49" charset="0"/>
              </a:rPr>
              <a:t>class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pPr defTabSz="457200">
              <a:lnSpc>
                <a:spcPct val="90000"/>
              </a:lnSpc>
              <a:tabLst>
                <a:tab pos="457200" algn="l"/>
              </a:tabLst>
              <a:defRPr/>
            </a:pPr>
            <a:r>
              <a:rPr lang="ru-RU" sz="1600" dirty="0">
                <a:latin typeface="Consolas" pitchFamily="49" charset="0"/>
                <a:cs typeface="Consolas" pitchFamily="49" charset="0"/>
              </a:rPr>
              <a:t>{</a:t>
            </a:r>
          </a:p>
          <a:p>
            <a:pPr defTabSz="457200">
              <a:lnSpc>
                <a:spcPct val="90000"/>
              </a:lnSpc>
              <a:tabLst>
                <a:tab pos="457200" algn="l"/>
              </a:tabLst>
              <a:defRPr/>
            </a:pPr>
            <a:r>
              <a:rPr lang="ru-RU" sz="1600" dirty="0">
                <a:latin typeface="Consolas" pitchFamily="49" charset="0"/>
                <a:cs typeface="Consolas" pitchFamily="49" charset="0"/>
              </a:rPr>
              <a:t>    public void </a:t>
            </a:r>
            <a:r>
              <a:rPr lang="ru-RU" sz="1600" dirty="0" err="1">
                <a:latin typeface="Consolas" pitchFamily="49" charset="0"/>
                <a:cs typeface="Consolas" pitchFamily="49" charset="0"/>
              </a:rPr>
              <a:t>DoManagementWork</a:t>
            </a:r>
            <a:r>
              <a:rPr lang="ru-RU" sz="1600" dirty="0">
                <a:latin typeface="Consolas" pitchFamily="49" charset="0"/>
                <a:cs typeface="Consolas" pitchFamily="49" charset="0"/>
              </a:rPr>
              <a:t>()</a:t>
            </a:r>
          </a:p>
          <a:p>
            <a:pPr defTabSz="457200">
              <a:lnSpc>
                <a:spcPct val="90000"/>
              </a:lnSpc>
              <a:tabLst>
                <a:tab pos="457200" algn="l"/>
              </a:tabLst>
              <a:defRPr/>
            </a:pPr>
            <a:r>
              <a:rPr lang="ru-RU" sz="1600" dirty="0">
                <a:latin typeface="Consolas" pitchFamily="49" charset="0"/>
                <a:cs typeface="Consolas" pitchFamily="49" charset="0"/>
              </a:rPr>
              <a:t>    { ... }</a:t>
            </a:r>
          </a:p>
          <a:p>
            <a:pPr defTabSz="457200">
              <a:lnSpc>
                <a:spcPct val="90000"/>
              </a:lnSpc>
              <a:tabLst>
                <a:tab pos="457200" algn="l"/>
              </a:tabLst>
              <a:defRPr/>
            </a:pPr>
            <a:r>
              <a:rPr lang="ru-RU" sz="1600" dirty="0">
                <a:latin typeface="Consolas" pitchFamily="49" charset="0"/>
                <a:cs typeface="Consolas" pitchFamily="49" charset="0"/>
              </a:rPr>
              <a:t>}</a:t>
            </a:r>
          </a:p>
          <a:p>
            <a:pPr defTabSz="457200">
              <a:lnSpc>
                <a:spcPct val="90000"/>
              </a:lnSpc>
              <a:tabLst>
                <a:tab pos="457200" algn="l"/>
              </a:tabLst>
              <a:defRPr/>
            </a:pPr>
            <a:endParaRPr lang="ru-RU" sz="1600" dirty="0">
              <a:latin typeface="Consolas" pitchFamily="49" charset="0"/>
              <a:cs typeface="Consolas" pitchFamily="49" charset="0"/>
            </a:endParaRPr>
          </a:p>
          <a:p>
            <a:pPr defTabSz="457200">
              <a:lnSpc>
                <a:spcPct val="90000"/>
              </a:lnSpc>
              <a:tabLst>
                <a:tab pos="457200" algn="l"/>
              </a:tabLst>
              <a:defRPr/>
            </a:pPr>
            <a:r>
              <a:rPr lang="ru-RU" sz="1600" dirty="0">
                <a:latin typeface="Consolas" pitchFamily="49" charset="0"/>
                <a:cs typeface="Consolas" pitchFamily="49" charset="0"/>
              </a:rPr>
              <a:t>class </a:t>
            </a:r>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pPr defTabSz="457200">
              <a:lnSpc>
                <a:spcPct val="90000"/>
              </a:lnSpc>
              <a:tabLst>
                <a:tab pos="457200" algn="l"/>
              </a:tabLst>
              <a:defRPr/>
            </a:pPr>
            <a:r>
              <a:rPr lang="ru-RU" sz="1600" dirty="0">
                <a:latin typeface="Consolas" pitchFamily="49" charset="0"/>
                <a:cs typeface="Consolas" pitchFamily="49" charset="0"/>
              </a:rPr>
              <a:t>{</a:t>
            </a:r>
          </a:p>
          <a:p>
            <a:pPr defTabSz="457200">
              <a:lnSpc>
                <a:spcPct val="90000"/>
              </a:lnSpc>
              <a:tabLst>
                <a:tab pos="457200" algn="l"/>
              </a:tabLst>
              <a:defRPr/>
            </a:pPr>
            <a:r>
              <a:rPr lang="ru-RU" sz="1600" dirty="0">
                <a:latin typeface="Consolas" pitchFamily="49" charset="0"/>
                <a:cs typeface="Consolas" pitchFamily="49" charset="0"/>
              </a:rPr>
              <a:t>    public void </a:t>
            </a:r>
            <a:r>
              <a:rPr lang="ru-RU" sz="1600" dirty="0" err="1">
                <a:latin typeface="Consolas" pitchFamily="49" charset="0"/>
                <a:cs typeface="Consolas" pitchFamily="49" charset="0"/>
              </a:rPr>
              <a:t>DoManualWork</a:t>
            </a:r>
            <a:r>
              <a:rPr lang="ru-RU" sz="1600" dirty="0">
                <a:latin typeface="Consolas" pitchFamily="49" charset="0"/>
                <a:cs typeface="Consolas" pitchFamily="49" charset="0"/>
              </a:rPr>
              <a:t>()</a:t>
            </a:r>
          </a:p>
          <a:p>
            <a:pPr defTabSz="457200">
              <a:lnSpc>
                <a:spcPct val="90000"/>
              </a:lnSpc>
              <a:tabLst>
                <a:tab pos="457200" algn="l"/>
              </a:tabLst>
              <a:defRPr/>
            </a:pPr>
            <a:r>
              <a:rPr lang="ru-RU" sz="1600" dirty="0">
                <a:latin typeface="Consolas" pitchFamily="49" charset="0"/>
                <a:cs typeface="Consolas" pitchFamily="49" charset="0"/>
              </a:rPr>
              <a:t>    { ... }</a:t>
            </a:r>
          </a:p>
          <a:p>
            <a:pPr defTabSz="457200">
              <a:lnSpc>
                <a:spcPct val="90000"/>
              </a:lnSpc>
              <a:tabLst>
                <a:tab pos="457200" algn="l"/>
              </a:tabLst>
              <a:defRPr/>
            </a:pPr>
            <a:r>
              <a:rPr lang="ru-RU" sz="1600" dirty="0">
                <a:latin typeface="Consolas" pitchFamily="49" charset="0"/>
                <a:cs typeface="Consolas" pitchFamily="49" charset="0"/>
              </a:rPr>
              <a:t>}</a:t>
            </a:r>
          </a:p>
        </p:txBody>
      </p:sp>
      <p:sp>
        <p:nvSpPr>
          <p:cNvPr id="8" name="Rounded Rectangle 7"/>
          <p:cNvSpPr/>
          <p:nvPr/>
        </p:nvSpPr>
        <p:spPr bwMode="auto">
          <a:xfrm>
            <a:off x="166254" y="4879975"/>
            <a:ext cx="8825345" cy="6096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a:spcAft>
                <a:spcPts val="1000"/>
              </a:spcAft>
            </a:pPr>
            <a:r>
              <a:rPr lang="ru-RU" dirty="0">
                <a:solidFill>
                  <a:schemeClr val="bg1"/>
                </a:solidFill>
                <a:latin typeface="Calibri" panose="020F0502020204030204" pitchFamily="34" charset="0"/>
              </a:rPr>
              <a:t>С# поддерживает только единичное наследование реализации</a:t>
            </a:r>
            <a:endParaRPr kumimoji="0" lang="ru-RU" i="0" u="none" strike="noStrike" cap="none" normalizeH="0" baseline="0" dirty="0">
              <a:ln>
                <a:noFill/>
              </a:ln>
              <a:solidFill>
                <a:schemeClr val="bg1"/>
              </a:solidFill>
              <a:effectLst/>
              <a:latin typeface="Calibri" panose="020F0502020204030204" pitchFamily="34" charset="0"/>
              <a:cs typeface="Times New Roman" pitchFamily="18" charset="0"/>
            </a:endParaRPr>
          </a:p>
        </p:txBody>
      </p:sp>
      <p:sp>
        <p:nvSpPr>
          <p:cNvPr id="12" name="Flowchart: Document 11"/>
          <p:cNvSpPr/>
          <p:nvPr/>
        </p:nvSpPr>
        <p:spPr bwMode="auto">
          <a:xfrm>
            <a:off x="246874" y="1828800"/>
            <a:ext cx="3709916" cy="22860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defTabSz="457200">
              <a:lnSpc>
                <a:spcPct val="90000"/>
              </a:lnSpc>
              <a:tabLst>
                <a:tab pos="457200" algn="l"/>
              </a:tabLst>
              <a:defRPr/>
            </a:pPr>
            <a:endParaRPr lang="en-US" sz="1600" dirty="0">
              <a:latin typeface="Consolas" pitchFamily="49" charset="0"/>
              <a:cs typeface="Consolas" pitchFamily="49" charset="0"/>
            </a:endParaRPr>
          </a:p>
          <a:p>
            <a:pPr defTabSz="457200">
              <a:lnSpc>
                <a:spcPct val="90000"/>
              </a:lnSpc>
              <a:tabLst>
                <a:tab pos="457200" algn="l"/>
              </a:tabLst>
              <a:defRPr/>
            </a:pPr>
            <a:r>
              <a:rPr lang="ru-RU" sz="1600" dirty="0" err="1">
                <a:latin typeface="Consolas" pitchFamily="49" charset="0"/>
                <a:cs typeface="Consolas" pitchFamily="49" charset="0"/>
              </a:rPr>
              <a:t>class</a:t>
            </a:r>
            <a:r>
              <a:rPr lang="ru-RU" sz="1600" dirty="0">
                <a:latin typeface="Consolas" pitchFamily="49" charset="0"/>
                <a:cs typeface="Consolas" pitchFamily="49" charset="0"/>
              </a:rPr>
              <a:t> Employee</a:t>
            </a:r>
          </a:p>
          <a:p>
            <a:pPr defTabSz="457200">
              <a:lnSpc>
                <a:spcPct val="90000"/>
              </a:lnSpc>
              <a:tabLst>
                <a:tab pos="457200" algn="l"/>
              </a:tabLst>
              <a:defRPr/>
            </a:pPr>
            <a:r>
              <a:rPr lang="ru-RU" sz="1600" dirty="0">
                <a:latin typeface="Consolas" pitchFamily="49" charset="0"/>
                <a:cs typeface="Consolas" pitchFamily="49" charset="0"/>
              </a:rPr>
              <a:t>{</a:t>
            </a:r>
          </a:p>
          <a:p>
            <a:pPr defTabSz="457200">
              <a:lnSpc>
                <a:spcPct val="90000"/>
              </a:lnSpc>
              <a:tabLst>
                <a:tab pos="457200" algn="l"/>
              </a:tabLst>
              <a:defRPr/>
            </a:pPr>
            <a:r>
              <a:rPr lang="ru-RU" sz="1600" dirty="0">
                <a:latin typeface="Consolas" pitchFamily="49" charset="0"/>
                <a:cs typeface="Consolas" pitchFamily="49" charset="0"/>
              </a:rPr>
              <a:t>    protected string empNum;</a:t>
            </a:r>
          </a:p>
          <a:p>
            <a:pPr defTabSz="457200">
              <a:lnSpc>
                <a:spcPct val="90000"/>
              </a:lnSpc>
              <a:tabLst>
                <a:tab pos="457200" algn="l"/>
              </a:tabLst>
              <a:defRPr/>
            </a:pPr>
            <a:r>
              <a:rPr lang="ru-RU" sz="1600" dirty="0">
                <a:latin typeface="Consolas" pitchFamily="49" charset="0"/>
                <a:cs typeface="Consolas" pitchFamily="49" charset="0"/>
              </a:rPr>
              <a:t>    protected string empName;</a:t>
            </a:r>
          </a:p>
          <a:p>
            <a:pPr defTabSz="457200">
              <a:lnSpc>
                <a:spcPct val="90000"/>
              </a:lnSpc>
              <a:tabLst>
                <a:tab pos="457200" algn="l"/>
              </a:tabLst>
              <a:defRPr/>
            </a:pPr>
            <a:r>
              <a:rPr lang="ru-RU" sz="1600" dirty="0">
                <a:latin typeface="Consolas" pitchFamily="49" charset="0"/>
                <a:cs typeface="Consolas" pitchFamily="49" charset="0"/>
              </a:rPr>
              <a:t>    protected void DoWork()</a:t>
            </a:r>
          </a:p>
          <a:p>
            <a:pPr defTabSz="457200">
              <a:lnSpc>
                <a:spcPct val="90000"/>
              </a:lnSpc>
              <a:tabLst>
                <a:tab pos="457200" algn="l"/>
              </a:tabLst>
              <a:defRPr/>
            </a:pPr>
            <a:r>
              <a:rPr lang="ru-RU" sz="1600" dirty="0">
                <a:latin typeface="Consolas" pitchFamily="49" charset="0"/>
                <a:cs typeface="Consolas" pitchFamily="49" charset="0"/>
              </a:rPr>
              <a:t>    { ... }</a:t>
            </a:r>
          </a:p>
          <a:p>
            <a:pPr defTabSz="457200">
              <a:lnSpc>
                <a:spcPct val="90000"/>
              </a:lnSpc>
              <a:tabLst>
                <a:tab pos="457200" algn="l"/>
              </a:tabLst>
              <a:defRPr/>
            </a:pPr>
            <a:r>
              <a:rPr lang="ru-RU" sz="1600" dirty="0">
                <a:latin typeface="Consolas" pitchFamily="49" charset="0"/>
                <a:cs typeface="Consolas" pitchFamily="49" charset="0"/>
              </a:rPr>
              <a:t>}</a:t>
            </a:r>
          </a:p>
          <a:p>
            <a:pPr marL="0" marR="0" indent="0" algn="ctr" defTabSz="914400" rtl="0" eaLnBrk="1" fontAlgn="base" latinLnBrk="0" hangingPunct="1">
              <a:lnSpc>
                <a:spcPct val="100000"/>
              </a:lnSpc>
              <a:spcBef>
                <a:spcPct val="0"/>
              </a:spcBef>
              <a:spcAft>
                <a:spcPts val="1000"/>
              </a:spcAft>
              <a:buClrTx/>
              <a:buSzTx/>
              <a:buFontTx/>
              <a:buNone/>
              <a:tabLst/>
            </a:pPr>
            <a:endParaRPr kumimoji="0" lang="ru-RU" sz="1600" i="0" u="none" strike="noStrike" cap="none" normalizeH="0" baseline="0" dirty="0">
              <a:ln>
                <a:noFill/>
              </a:ln>
              <a:solidFill>
                <a:srgbClr val="17365D"/>
              </a:solidFill>
              <a:effectLst/>
              <a:latin typeface="Consolas" pitchFamily="49" charset="0"/>
              <a:cs typeface="Consolas" pitchFamily="49" charset="0"/>
            </a:endParaRPr>
          </a:p>
        </p:txBody>
      </p:sp>
      <p:sp>
        <p:nvSpPr>
          <p:cNvPr id="7" name="Rounded Rectangle 6"/>
          <p:cNvSpPr/>
          <p:nvPr/>
        </p:nvSpPr>
        <p:spPr bwMode="auto">
          <a:xfrm>
            <a:off x="152400" y="609600"/>
            <a:ext cx="8839200" cy="10668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a:spcAft>
                <a:spcPts val="1000"/>
              </a:spcAft>
            </a:pPr>
            <a:r>
              <a:rPr lang="ru-RU" dirty="0">
                <a:solidFill>
                  <a:schemeClr val="bg1"/>
                </a:solidFill>
                <a:latin typeface="Calibri" panose="020F0502020204030204" pitchFamily="34" charset="0"/>
              </a:rPr>
              <a:t>Наследование реализации это свойство системы, позволяющее описать новый класс на основе существующего с целью повторного использования, расширения и изменения функциональности базового класса</a:t>
            </a:r>
            <a:endParaRPr kumimoji="0" lang="ru-RU" i="0" u="none" strike="noStrike" cap="none" normalizeH="0" baseline="0" dirty="0">
              <a:ln>
                <a:noFill/>
              </a:ln>
              <a:solidFill>
                <a:schemeClr val="bg1"/>
              </a:solidFill>
              <a:effectLst/>
              <a:latin typeface="Calibri" panose="020F0502020204030204" pitchFamily="34" charset="0"/>
              <a:cs typeface="Times New Roman" pitchFamily="18" charset="0"/>
            </a:endParaRPr>
          </a:p>
        </p:txBody>
      </p:sp>
      <p:sp>
        <p:nvSpPr>
          <p:cNvPr id="19" name="Rounded Rectangle 18"/>
          <p:cNvSpPr/>
          <p:nvPr/>
        </p:nvSpPr>
        <p:spPr bwMode="auto">
          <a:xfrm>
            <a:off x="166253" y="5629275"/>
            <a:ext cx="8825345" cy="6096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a:spcAft>
                <a:spcPts val="1000"/>
              </a:spcAft>
            </a:pPr>
            <a:r>
              <a:rPr lang="ru-RU" dirty="0">
                <a:solidFill>
                  <a:schemeClr val="bg1"/>
                </a:solidFill>
                <a:latin typeface="Calibri" panose="020F0502020204030204" pitchFamily="34" charset="0"/>
              </a:rPr>
              <a:t>Наследование является транзитивным</a:t>
            </a:r>
            <a:endParaRPr kumimoji="0" lang="ru-RU" i="0" u="none" strike="noStrike" cap="none" normalizeH="0" baseline="0" dirty="0">
              <a:ln>
                <a:noFill/>
              </a:ln>
              <a:solidFill>
                <a:schemeClr val="bg1"/>
              </a:solidFill>
              <a:effectLst/>
              <a:latin typeface="Calibri" panose="020F0502020204030204" pitchFamily="34" charset="0"/>
              <a:cs typeface="Times New Roman" pitchFamily="18" charset="0"/>
            </a:endParaRPr>
          </a:p>
        </p:txBody>
      </p:sp>
      <p:pic>
        <p:nvPicPr>
          <p:cNvPr id="21" name="Picture 2" descr="C:\Work in Progress\Microsoft\VAT\MSL_PNG_Object_Library\Event.png"/>
          <p:cNvPicPr>
            <a:picLocks noChangeAspect="1" noChangeArrowheads="1"/>
          </p:cNvPicPr>
          <p:nvPr/>
        </p:nvPicPr>
        <p:blipFill>
          <a:blip r:embed="rId3" cstate="print">
            <a:duotone>
              <a:prstClr val="black"/>
              <a:schemeClr val="accent3">
                <a:tint val="45000"/>
                <a:satMod val="400000"/>
              </a:schemeClr>
            </a:duotone>
          </a:blip>
          <a:srcRect/>
          <a:stretch>
            <a:fillRect/>
          </a:stretch>
        </p:blipFill>
        <p:spPr bwMode="auto">
          <a:xfrm>
            <a:off x="7813240" y="5105400"/>
            <a:ext cx="1192213" cy="908050"/>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927" y="0"/>
            <a:ext cx="9144000" cy="578825"/>
          </a:xfrm>
        </p:spPr>
        <p:txBody>
          <a:bodyPr/>
          <a:lstStyle/>
          <a:p>
            <a:r>
              <a:rPr lang="ru-RU" dirty="0"/>
              <a:t>Наследование «</a:t>
            </a:r>
            <a:r>
              <a:rPr lang="en-US" dirty="0"/>
              <a:t>is a</a:t>
            </a:r>
            <a:r>
              <a:rPr lang="ru-RU" dirty="0"/>
              <a:t>»</a:t>
            </a:r>
          </a:p>
        </p:txBody>
      </p:sp>
      <p:graphicFrame>
        <p:nvGraphicFramePr>
          <p:cNvPr id="5" name="Таблица 4"/>
          <p:cNvGraphicFramePr>
            <a:graphicFrameLocks noGrp="1"/>
          </p:cNvGraphicFramePr>
          <p:nvPr>
            <p:extLst>
              <p:ext uri="{D42A27DB-BD31-4B8C-83A1-F6EECF244321}">
                <p14:modId xmlns:p14="http://schemas.microsoft.com/office/powerpoint/2010/main" val="3996023616"/>
              </p:ext>
            </p:extLst>
          </p:nvPr>
        </p:nvGraphicFramePr>
        <p:xfrm>
          <a:off x="419100" y="983568"/>
          <a:ext cx="2133600" cy="2534372"/>
        </p:xfrm>
        <a:graphic>
          <a:graphicData uri="http://schemas.openxmlformats.org/drawingml/2006/table">
            <a:tbl>
              <a:tblPr>
                <a:tableStyleId>{1FECB4D8-DB02-4DC6-A0A2-4F2EBAE1DC90}</a:tableStyleId>
              </a:tblPr>
              <a:tblGrid>
                <a:gridCol w="2133600">
                  <a:extLst>
                    <a:ext uri="{9D8B030D-6E8A-4147-A177-3AD203B41FA5}">
                      <a16:colId xmlns:a16="http://schemas.microsoft.com/office/drawing/2014/main" xmlns="" val="3370197946"/>
                    </a:ext>
                  </a:extLst>
                </a:gridCol>
              </a:tblGrid>
              <a:tr h="362763">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Equals()</a:t>
                      </a:r>
                    </a:p>
                  </a:txBody>
                  <a:tcPr anchor="ctr">
                    <a:solidFill>
                      <a:schemeClr val="accent2">
                        <a:lumMod val="20000"/>
                        <a:lumOff val="80000"/>
                      </a:schemeClr>
                    </a:solidFill>
                  </a:tcPr>
                </a:tc>
                <a:extLst>
                  <a:ext uri="{0D108BD9-81ED-4DB2-BD59-A6C34878D82A}">
                    <a16:rowId xmlns:a16="http://schemas.microsoft.com/office/drawing/2014/main" xmlns="" val="2290675458"/>
                  </a:ext>
                </a:extLst>
              </a:tr>
              <a:tr h="362763">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Finalize()</a:t>
                      </a:r>
                    </a:p>
                  </a:txBody>
                  <a:tcPr anchor="ctr">
                    <a:solidFill>
                      <a:schemeClr val="accent2">
                        <a:lumMod val="20000"/>
                        <a:lumOff val="80000"/>
                      </a:schemeClr>
                    </a:solidFill>
                  </a:tcPr>
                </a:tc>
                <a:extLst>
                  <a:ext uri="{0D108BD9-81ED-4DB2-BD59-A6C34878D82A}">
                    <a16:rowId xmlns:a16="http://schemas.microsoft.com/office/drawing/2014/main" xmlns="" val="1579792114"/>
                  </a:ext>
                </a:extLst>
              </a:tr>
              <a:tr h="362763">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GetHashCode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a16="http://schemas.microsoft.com/office/drawing/2014/main" xmlns="" val="3807173119"/>
                  </a:ext>
                </a:extLst>
              </a:tr>
              <a:tr h="362763">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GetType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a16="http://schemas.microsoft.com/office/drawing/2014/main" xmlns="" val="2634039138"/>
                  </a:ext>
                </a:extLst>
              </a:tr>
              <a:tr h="362763">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MemberwiseClone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a16="http://schemas.microsoft.com/office/drawing/2014/main" xmlns="" val="1260064710"/>
                  </a:ext>
                </a:extLst>
              </a:tr>
              <a:tr h="362763">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ReferenceEquals</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a16="http://schemas.microsoft.com/office/drawing/2014/main" xmlns="" val="468073301"/>
                  </a:ext>
                </a:extLst>
              </a:tr>
              <a:tr h="357794">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ToString</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a16="http://schemas.microsoft.com/office/drawing/2014/main" xmlns="" val="3298419082"/>
                  </a:ext>
                </a:extLst>
              </a:tr>
            </a:tbl>
          </a:graphicData>
        </a:graphic>
      </p:graphicFrame>
      <p:graphicFrame>
        <p:nvGraphicFramePr>
          <p:cNvPr id="6" name="Таблица 5"/>
          <p:cNvGraphicFramePr>
            <a:graphicFrameLocks noGrp="1"/>
          </p:cNvGraphicFramePr>
          <p:nvPr>
            <p:extLst>
              <p:ext uri="{D42A27DB-BD31-4B8C-83A1-F6EECF244321}">
                <p14:modId xmlns:p14="http://schemas.microsoft.com/office/powerpoint/2010/main" val="310496635"/>
              </p:ext>
            </p:extLst>
          </p:nvPr>
        </p:nvGraphicFramePr>
        <p:xfrm>
          <a:off x="3401291" y="1329346"/>
          <a:ext cx="2133600" cy="4333992"/>
        </p:xfrm>
        <a:graphic>
          <a:graphicData uri="http://schemas.openxmlformats.org/drawingml/2006/table">
            <a:tbl>
              <a:tblPr>
                <a:tableStyleId>{1FECB4D8-DB02-4DC6-A0A2-4F2EBAE1DC90}</a:tableStyleId>
              </a:tblPr>
              <a:tblGrid>
                <a:gridCol w="2133600">
                  <a:extLst>
                    <a:ext uri="{9D8B030D-6E8A-4147-A177-3AD203B41FA5}">
                      <a16:colId xmlns:a16="http://schemas.microsoft.com/office/drawing/2014/main" xmlns="" val="331059095"/>
                    </a:ext>
                  </a:extLst>
                </a:gridCol>
              </a:tblGrid>
              <a:tr h="361166">
                <a:tc>
                  <a:txBody>
                    <a:bodyPr/>
                    <a:lstStyle/>
                    <a:p>
                      <a:pPr algn="ct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865326374"/>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3598975059"/>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3206637464"/>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3893486671"/>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2356894560"/>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1690033767"/>
                  </a:ext>
                </a:extLst>
              </a:tr>
              <a:tr h="361166">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2889339980"/>
                  </a:ext>
                </a:extLst>
              </a:tr>
              <a:tr h="361166">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int</a:t>
                      </a:r>
                      <a:r>
                        <a:rPr lang="en-US" sz="1400" b="1" baseline="0" dirty="0">
                          <a:solidFill>
                            <a:schemeClr val="accent3">
                              <a:lumMod val="50000"/>
                            </a:schemeClr>
                          </a:solidFill>
                          <a:latin typeface="Consolas" panose="020B0609020204030204" pitchFamily="49" charset="0"/>
                          <a:cs typeface="Consolas" panose="020B0609020204030204" pitchFamily="49" charset="0"/>
                        </a:rPr>
                        <a:t> ID</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4064029979"/>
                  </a:ext>
                </a:extLst>
              </a:tr>
              <a:tr h="361166">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string Title</a:t>
                      </a:r>
                    </a:p>
                  </a:txBody>
                  <a:tcPr anchor="ctr">
                    <a:solidFill>
                      <a:schemeClr val="accent2">
                        <a:lumMod val="20000"/>
                        <a:lumOff val="80000"/>
                      </a:schemeClr>
                    </a:solidFill>
                  </a:tcPr>
                </a:tc>
                <a:extLst>
                  <a:ext uri="{0D108BD9-81ED-4DB2-BD59-A6C34878D82A}">
                    <a16:rowId xmlns:a16="http://schemas.microsoft.com/office/drawing/2014/main" xmlns="" val="3969817386"/>
                  </a:ext>
                </a:extLst>
              </a:tr>
              <a:tr h="361166">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TimeSpan</a:t>
                      </a:r>
                      <a:r>
                        <a:rPr lang="en-US" sz="1400" b="1" dirty="0">
                          <a:solidFill>
                            <a:schemeClr val="accent3">
                              <a:lumMod val="50000"/>
                            </a:schemeClr>
                          </a:solidFill>
                          <a:latin typeface="Consolas" panose="020B0609020204030204" pitchFamily="49" charset="0"/>
                          <a:cs typeface="Consolas" panose="020B0609020204030204" pitchFamily="49" charset="0"/>
                        </a:rPr>
                        <a:t> </a:t>
                      </a:r>
                      <a:r>
                        <a:rPr lang="en-US" sz="1400" b="1" dirty="0" err="1">
                          <a:solidFill>
                            <a:schemeClr val="accent3">
                              <a:lumMod val="50000"/>
                            </a:schemeClr>
                          </a:solidFill>
                          <a:latin typeface="Consolas" panose="020B0609020204030204" pitchFamily="49" charset="0"/>
                          <a:cs typeface="Consolas" panose="020B0609020204030204" pitchFamily="49" charset="0"/>
                        </a:rPr>
                        <a:t>jobLength</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2334250344"/>
                  </a:ext>
                </a:extLst>
              </a:tr>
              <a:tr h="361166">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Update</a:t>
                      </a:r>
                      <a:r>
                        <a:rPr lang="ru-RU" sz="1400" b="1" dirty="0">
                          <a:solidFill>
                            <a:schemeClr val="accent3">
                              <a:lumMod val="50000"/>
                            </a:schemeClr>
                          </a:solidFill>
                          <a:latin typeface="Consolas" panose="020B0609020204030204" pitchFamily="49" charset="0"/>
                          <a:cs typeface="Consolas" panose="020B0609020204030204" pitchFamily="49" charset="0"/>
                        </a:rPr>
                        <a:t>()</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3283695363"/>
                  </a:ext>
                </a:extLst>
              </a:tr>
              <a:tr h="361166">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WorkItem</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a16="http://schemas.microsoft.com/office/drawing/2014/main" xmlns="" val="1380975911"/>
                  </a:ext>
                </a:extLst>
              </a:tr>
            </a:tbl>
          </a:graphicData>
        </a:graphic>
      </p:graphicFrame>
      <p:graphicFrame>
        <p:nvGraphicFramePr>
          <p:cNvPr id="8" name="Таблица 7"/>
          <p:cNvGraphicFramePr>
            <a:graphicFrameLocks noGrp="1"/>
          </p:cNvGraphicFramePr>
          <p:nvPr>
            <p:extLst>
              <p:ext uri="{D42A27DB-BD31-4B8C-83A1-F6EECF244321}">
                <p14:modId xmlns:p14="http://schemas.microsoft.com/office/powerpoint/2010/main" val="612914330"/>
              </p:ext>
            </p:extLst>
          </p:nvPr>
        </p:nvGraphicFramePr>
        <p:xfrm>
          <a:off x="3401291" y="967701"/>
          <a:ext cx="2133600" cy="2901312"/>
        </p:xfrm>
        <a:graphic>
          <a:graphicData uri="http://schemas.openxmlformats.org/drawingml/2006/table">
            <a:tbl>
              <a:tblPr>
                <a:tableStyleId>{1FECB4D8-DB02-4DC6-A0A2-4F2EBAE1DC90}</a:tableStyleId>
              </a:tblPr>
              <a:tblGrid>
                <a:gridCol w="2133600">
                  <a:extLst>
                    <a:ext uri="{9D8B030D-6E8A-4147-A177-3AD203B41FA5}">
                      <a16:colId xmlns:a16="http://schemas.microsoft.com/office/drawing/2014/main" xmlns="" val="3370197946"/>
                    </a:ext>
                  </a:extLst>
                </a:gridCol>
              </a:tblGrid>
              <a:tr h="361350">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Equals()</a:t>
                      </a:r>
                    </a:p>
                  </a:txBody>
                  <a:tcPr anchor="ctr">
                    <a:solidFill>
                      <a:schemeClr val="accent2">
                        <a:lumMod val="60000"/>
                        <a:lumOff val="40000"/>
                      </a:schemeClr>
                    </a:solidFill>
                  </a:tcPr>
                </a:tc>
                <a:extLst>
                  <a:ext uri="{0D108BD9-81ED-4DB2-BD59-A6C34878D82A}">
                    <a16:rowId xmlns:a16="http://schemas.microsoft.com/office/drawing/2014/main" xmlns="" val="2290675458"/>
                  </a:ext>
                </a:extLst>
              </a:tr>
              <a:tr h="361350">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Finalize()</a:t>
                      </a:r>
                    </a:p>
                  </a:txBody>
                  <a:tcPr anchor="ctr">
                    <a:solidFill>
                      <a:schemeClr val="accent2">
                        <a:lumMod val="60000"/>
                        <a:lumOff val="40000"/>
                      </a:schemeClr>
                    </a:solidFill>
                  </a:tcPr>
                </a:tc>
                <a:extLst>
                  <a:ext uri="{0D108BD9-81ED-4DB2-BD59-A6C34878D82A}">
                    <a16:rowId xmlns:a16="http://schemas.microsoft.com/office/drawing/2014/main" xmlns="" val="1579792114"/>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GetHashCode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a16="http://schemas.microsoft.com/office/drawing/2014/main" xmlns="" val="3807173119"/>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GetType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a16="http://schemas.microsoft.com/office/drawing/2014/main" xmlns="" val="2634039138"/>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MemberwiseClone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a16="http://schemas.microsoft.com/office/drawing/2014/main" xmlns="" val="1260064710"/>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ReferenceEquals</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a16="http://schemas.microsoft.com/office/drawing/2014/main" xmlns="" val="468073301"/>
                  </a:ext>
                </a:extLst>
              </a:tr>
              <a:tr h="733212">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ToString</a:t>
                      </a:r>
                      <a:r>
                        <a:rPr lang="en-US" sz="1400" b="1" dirty="0">
                          <a:solidFill>
                            <a:schemeClr val="accent3">
                              <a:lumMod val="50000"/>
                            </a:schemeClr>
                          </a:solidFill>
                          <a:latin typeface="Consolas" panose="020B0609020204030204" pitchFamily="49" charset="0"/>
                          <a:cs typeface="Consolas" panose="020B0609020204030204" pitchFamily="49" charset="0"/>
                        </a:rPr>
                        <a:t>()</a:t>
                      </a:r>
                    </a:p>
                    <a:p>
                      <a:pPr algn="ctr"/>
                      <a:r>
                        <a:rPr lang="en-US" sz="1400" b="1" dirty="0">
                          <a:solidFill>
                            <a:schemeClr val="accent3">
                              <a:lumMod val="50000"/>
                            </a:schemeClr>
                          </a:solidFill>
                          <a:latin typeface="Consolas" panose="020B0609020204030204" pitchFamily="49" charset="0"/>
                          <a:cs typeface="Consolas" panose="020B0609020204030204" pitchFamily="49" charset="0"/>
                        </a:rPr>
                        <a:t>(</a:t>
                      </a:r>
                      <a:r>
                        <a:rPr lang="ru-RU" sz="1400" b="1" dirty="0">
                          <a:solidFill>
                            <a:schemeClr val="accent3">
                              <a:lumMod val="50000"/>
                            </a:schemeClr>
                          </a:solidFill>
                          <a:latin typeface="Consolas" panose="020B0609020204030204" pitchFamily="49" charset="0"/>
                          <a:cs typeface="Consolas" panose="020B0609020204030204" pitchFamily="49" charset="0"/>
                        </a:rPr>
                        <a:t>переопределен</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a16="http://schemas.microsoft.com/office/drawing/2014/main" xmlns="" val="3298419082"/>
                  </a:ext>
                </a:extLst>
              </a:tr>
            </a:tbl>
          </a:graphicData>
        </a:graphic>
      </p:graphicFrame>
      <p:graphicFrame>
        <p:nvGraphicFramePr>
          <p:cNvPr id="13" name="Таблица 12"/>
          <p:cNvGraphicFramePr>
            <a:graphicFrameLocks noGrp="1"/>
          </p:cNvGraphicFramePr>
          <p:nvPr>
            <p:extLst>
              <p:ext uri="{D42A27DB-BD31-4B8C-83A1-F6EECF244321}">
                <p14:modId xmlns:p14="http://schemas.microsoft.com/office/powerpoint/2010/main" val="898383086"/>
              </p:ext>
            </p:extLst>
          </p:nvPr>
        </p:nvGraphicFramePr>
        <p:xfrm>
          <a:off x="6438900" y="4622800"/>
          <a:ext cx="2133600" cy="1449055"/>
        </p:xfrm>
        <a:graphic>
          <a:graphicData uri="http://schemas.openxmlformats.org/drawingml/2006/table">
            <a:tbl>
              <a:tblPr>
                <a:tableStyleId>{1FECB4D8-DB02-4DC6-A0A2-4F2EBAE1DC90}</a:tableStyleId>
              </a:tblPr>
              <a:tblGrid>
                <a:gridCol w="2133600">
                  <a:extLst>
                    <a:ext uri="{9D8B030D-6E8A-4147-A177-3AD203B41FA5}">
                      <a16:colId xmlns:a16="http://schemas.microsoft.com/office/drawing/2014/main" xmlns="" val="331059095"/>
                    </a:ext>
                  </a:extLst>
                </a:gridCol>
              </a:tblGrid>
              <a:tr h="379368">
                <a:tc>
                  <a:txBody>
                    <a:bodyPr/>
                    <a:lstStyle/>
                    <a:p>
                      <a:pPr algn="ctr"/>
                      <a:endParaRPr lang="en-US" sz="1400"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865326374"/>
                  </a:ext>
                </a:extLst>
              </a:tr>
              <a:tr h="228600">
                <a:tc>
                  <a:txBody>
                    <a:bodyPr/>
                    <a:lstStyle/>
                    <a:p>
                      <a:pPr algn="ctr"/>
                      <a:endParaRPr lang="en-US" sz="1200"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2334250344"/>
                  </a:ext>
                </a:extLst>
              </a:tr>
              <a:tr h="440052">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int</a:t>
                      </a:r>
                      <a:r>
                        <a:rPr lang="en-US" sz="1400" b="1" dirty="0">
                          <a:solidFill>
                            <a:schemeClr val="accent3">
                              <a:lumMod val="50000"/>
                            </a:schemeClr>
                          </a:solidFill>
                          <a:latin typeface="Consolas" panose="020B0609020204030204" pitchFamily="49" charset="0"/>
                          <a:cs typeface="Consolas" panose="020B0609020204030204" pitchFamily="49" charset="0"/>
                        </a:rPr>
                        <a:t> </a:t>
                      </a:r>
                      <a:r>
                        <a:rPr lang="en-US" sz="1400" b="1" dirty="0" err="1">
                          <a:solidFill>
                            <a:schemeClr val="accent3">
                              <a:lumMod val="50000"/>
                            </a:schemeClr>
                          </a:solidFill>
                          <a:latin typeface="Consolas" panose="020B0609020204030204" pitchFamily="49" charset="0"/>
                          <a:cs typeface="Consolas" panose="020B0609020204030204" pitchFamily="49" charset="0"/>
                        </a:rPr>
                        <a:t>originalItemID</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20000"/>
                        <a:lumOff val="80000"/>
                      </a:schemeClr>
                    </a:solidFill>
                  </a:tcPr>
                </a:tc>
                <a:extLst>
                  <a:ext uri="{0D108BD9-81ED-4DB2-BD59-A6C34878D82A}">
                    <a16:rowId xmlns:a16="http://schemas.microsoft.com/office/drawing/2014/main" xmlns="" val="3283695363"/>
                  </a:ext>
                </a:extLst>
              </a:tr>
              <a:tr h="355315">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ChangeRequest</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20000"/>
                        <a:lumOff val="80000"/>
                      </a:schemeClr>
                    </a:solidFill>
                  </a:tcPr>
                </a:tc>
                <a:extLst>
                  <a:ext uri="{0D108BD9-81ED-4DB2-BD59-A6C34878D82A}">
                    <a16:rowId xmlns:a16="http://schemas.microsoft.com/office/drawing/2014/main" xmlns="" val="1380975911"/>
                  </a:ext>
                </a:extLst>
              </a:tr>
            </a:tbl>
          </a:graphicData>
        </a:graphic>
      </p:graphicFrame>
      <p:graphicFrame>
        <p:nvGraphicFramePr>
          <p:cNvPr id="14" name="Таблица 13"/>
          <p:cNvGraphicFramePr>
            <a:graphicFrameLocks noGrp="1"/>
          </p:cNvGraphicFramePr>
          <p:nvPr>
            <p:extLst>
              <p:ext uri="{D42A27DB-BD31-4B8C-83A1-F6EECF244321}">
                <p14:modId xmlns:p14="http://schemas.microsoft.com/office/powerpoint/2010/main" val="3097736284"/>
              </p:ext>
            </p:extLst>
          </p:nvPr>
        </p:nvGraphicFramePr>
        <p:xfrm>
          <a:off x="6435437" y="2492926"/>
          <a:ext cx="2133600" cy="2825472"/>
        </p:xfrm>
        <a:graphic>
          <a:graphicData uri="http://schemas.openxmlformats.org/drawingml/2006/table">
            <a:tbl>
              <a:tblPr>
                <a:tableStyleId>{1FECB4D8-DB02-4DC6-A0A2-4F2EBAE1DC90}</a:tableStyleId>
              </a:tblPr>
              <a:tblGrid>
                <a:gridCol w="2133600">
                  <a:extLst>
                    <a:ext uri="{9D8B030D-6E8A-4147-A177-3AD203B41FA5}">
                      <a16:colId xmlns:a16="http://schemas.microsoft.com/office/drawing/2014/main" xmlns="" val="331059095"/>
                    </a:ext>
                  </a:extLst>
                </a:gridCol>
              </a:tblGrid>
              <a:tr h="353184">
                <a:tc>
                  <a:txBody>
                    <a:bodyPr/>
                    <a:lstStyle/>
                    <a:p>
                      <a:pPr algn="ct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a16="http://schemas.microsoft.com/office/drawing/2014/main" xmlns="" val="865326374"/>
                  </a:ext>
                </a:extLst>
              </a:tr>
              <a:tr h="353184">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a16="http://schemas.microsoft.com/office/drawing/2014/main" xmlns="" val="3598975059"/>
                  </a:ext>
                </a:extLst>
              </a:tr>
              <a:tr h="353184">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a16="http://schemas.microsoft.com/office/drawing/2014/main" xmlns="" val="3206637464"/>
                  </a:ext>
                </a:extLst>
              </a:tr>
              <a:tr h="353184">
                <a:tc>
                  <a:txBody>
                    <a:bodyPr/>
                    <a:lstStyle/>
                    <a:p>
                      <a:pPr algn="ctr"/>
                      <a:endParaRPr lang="en-US" sz="1400" b="1">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a16="http://schemas.microsoft.com/office/drawing/2014/main" xmlns="" val="3893486671"/>
                  </a:ext>
                </a:extLst>
              </a:tr>
              <a:tr h="353184">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int</a:t>
                      </a:r>
                      <a:r>
                        <a:rPr lang="en-US" sz="1400" b="1" baseline="0" dirty="0">
                          <a:solidFill>
                            <a:schemeClr val="accent3">
                              <a:lumMod val="50000"/>
                            </a:schemeClr>
                          </a:solidFill>
                          <a:latin typeface="Consolas" panose="020B0609020204030204" pitchFamily="49" charset="0"/>
                          <a:cs typeface="Consolas" panose="020B0609020204030204" pitchFamily="49" charset="0"/>
                        </a:rPr>
                        <a:t> ID</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a16="http://schemas.microsoft.com/office/drawing/2014/main" xmlns="" val="2356894560"/>
                  </a:ext>
                </a:extLst>
              </a:tr>
              <a:tr h="353184">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string Title</a:t>
                      </a:r>
                    </a:p>
                  </a:txBody>
                  <a:tcPr anchor="ctr">
                    <a:solidFill>
                      <a:schemeClr val="accent2">
                        <a:lumMod val="60000"/>
                        <a:lumOff val="40000"/>
                      </a:schemeClr>
                    </a:solidFill>
                  </a:tcPr>
                </a:tc>
                <a:extLst>
                  <a:ext uri="{0D108BD9-81ED-4DB2-BD59-A6C34878D82A}">
                    <a16:rowId xmlns:a16="http://schemas.microsoft.com/office/drawing/2014/main" xmlns="" val="1690033767"/>
                  </a:ext>
                </a:extLst>
              </a:tr>
              <a:tr h="353184">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TimeSpan</a:t>
                      </a:r>
                      <a:r>
                        <a:rPr lang="en-US" sz="1400" b="1" dirty="0">
                          <a:solidFill>
                            <a:schemeClr val="accent3">
                              <a:lumMod val="50000"/>
                            </a:schemeClr>
                          </a:solidFill>
                          <a:latin typeface="Consolas" panose="020B0609020204030204" pitchFamily="49" charset="0"/>
                          <a:cs typeface="Consolas" panose="020B0609020204030204" pitchFamily="49" charset="0"/>
                        </a:rPr>
                        <a:t> </a:t>
                      </a:r>
                      <a:r>
                        <a:rPr lang="en-US" sz="1400" b="1" dirty="0" err="1">
                          <a:solidFill>
                            <a:schemeClr val="accent3">
                              <a:lumMod val="50000"/>
                            </a:schemeClr>
                          </a:solidFill>
                          <a:latin typeface="Consolas" panose="020B0609020204030204" pitchFamily="49" charset="0"/>
                          <a:cs typeface="Consolas" panose="020B0609020204030204" pitchFamily="49" charset="0"/>
                        </a:rPr>
                        <a:t>jobLength</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a16="http://schemas.microsoft.com/office/drawing/2014/main" xmlns="" val="2889339980"/>
                  </a:ext>
                </a:extLst>
              </a:tr>
              <a:tr h="353184">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Update</a:t>
                      </a:r>
                      <a:r>
                        <a:rPr lang="ru-RU" sz="1400" b="1" dirty="0">
                          <a:solidFill>
                            <a:schemeClr val="accent3">
                              <a:lumMod val="50000"/>
                            </a:schemeClr>
                          </a:solidFill>
                          <a:latin typeface="Consolas" panose="020B0609020204030204" pitchFamily="49" charset="0"/>
                          <a:cs typeface="Consolas" panose="020B0609020204030204" pitchFamily="49" charset="0"/>
                        </a:rPr>
                        <a:t>()</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a16="http://schemas.microsoft.com/office/drawing/2014/main" xmlns="" val="1380975911"/>
                  </a:ext>
                </a:extLst>
              </a:tr>
            </a:tbl>
          </a:graphicData>
        </a:graphic>
      </p:graphicFrame>
      <p:graphicFrame>
        <p:nvGraphicFramePr>
          <p:cNvPr id="3" name="Таблица 2"/>
          <p:cNvGraphicFramePr>
            <a:graphicFrameLocks noGrp="1"/>
          </p:cNvGraphicFramePr>
          <p:nvPr>
            <p:extLst>
              <p:ext uri="{D42A27DB-BD31-4B8C-83A1-F6EECF244321}">
                <p14:modId xmlns:p14="http://schemas.microsoft.com/office/powerpoint/2010/main" val="3369308444"/>
              </p:ext>
            </p:extLst>
          </p:nvPr>
        </p:nvGraphicFramePr>
        <p:xfrm>
          <a:off x="419100" y="4267200"/>
          <a:ext cx="2133600" cy="355600"/>
        </p:xfrm>
        <a:graphic>
          <a:graphicData uri="http://schemas.openxmlformats.org/drawingml/2006/table">
            <a:tbl>
              <a:tblPr firstRow="1" bandRow="1">
                <a:tableStyleId>{9DCAF9ED-07DC-4A11-8D7F-57B35C25682E}</a:tableStyleId>
              </a:tblPr>
              <a:tblGrid>
                <a:gridCol w="2133600">
                  <a:extLst>
                    <a:ext uri="{9D8B030D-6E8A-4147-A177-3AD203B41FA5}">
                      <a16:colId xmlns:a16="http://schemas.microsoft.com/office/drawing/2014/main" xmlns="" val="74789170"/>
                    </a:ext>
                  </a:extLst>
                </a:gridCol>
              </a:tblGrid>
              <a:tr h="355600">
                <a:tc>
                  <a:txBody>
                    <a:bodyPr/>
                    <a:lstStyle/>
                    <a:p>
                      <a:pPr algn="ctr"/>
                      <a:r>
                        <a:rPr lang="ru-RU" sz="1400" b="1" dirty="0">
                          <a:solidFill>
                            <a:schemeClr val="accent3">
                              <a:lumMod val="50000"/>
                            </a:schemeClr>
                          </a:solidFill>
                          <a:latin typeface="Consolas" panose="020B0609020204030204" pitchFamily="49" charset="0"/>
                          <a:cs typeface="Consolas" panose="020B0609020204030204" pitchFamily="49" charset="0"/>
                        </a:rPr>
                        <a:t>Наследуемый</a:t>
                      </a:r>
                      <a:r>
                        <a:rPr lang="ru-RU" sz="1400" b="1" baseline="0" dirty="0">
                          <a:solidFill>
                            <a:schemeClr val="accent3">
                              <a:lumMod val="50000"/>
                            </a:schemeClr>
                          </a:solidFill>
                          <a:latin typeface="Consolas" panose="020B0609020204030204" pitchFamily="49" charset="0"/>
                          <a:cs typeface="Consolas" panose="020B0609020204030204" pitchFamily="49" charset="0"/>
                        </a:rPr>
                        <a:t> член</a:t>
                      </a:r>
                      <a:endParaRPr lang="en-US" sz="1400" b="1" dirty="0">
                        <a:solidFill>
                          <a:schemeClr val="accent3">
                            <a:lumMod val="50000"/>
                          </a:schemeClr>
                        </a:solidFill>
                        <a:latin typeface="Consolas" panose="020B0609020204030204" pitchFamily="49" charset="0"/>
                        <a:cs typeface="Consolas" panose="020B0609020204030204" pitchFamily="49" charset="0"/>
                      </a:endParaRPr>
                    </a:p>
                  </a:txBody>
                  <a:tcPr anchor="ctr">
                    <a:solidFill>
                      <a:schemeClr val="accent2">
                        <a:lumMod val="60000"/>
                        <a:lumOff val="40000"/>
                      </a:schemeClr>
                    </a:solidFill>
                  </a:tcPr>
                </a:tc>
                <a:extLst>
                  <a:ext uri="{0D108BD9-81ED-4DB2-BD59-A6C34878D82A}">
                    <a16:rowId xmlns:a16="http://schemas.microsoft.com/office/drawing/2014/main" xmlns="" val="2029010785"/>
                  </a:ext>
                </a:extLst>
              </a:tr>
            </a:tbl>
          </a:graphicData>
        </a:graphic>
      </p:graphicFrame>
      <p:sp>
        <p:nvSpPr>
          <p:cNvPr id="4" name="Прямоугольник 3"/>
          <p:cNvSpPr/>
          <p:nvPr/>
        </p:nvSpPr>
        <p:spPr>
          <a:xfrm>
            <a:off x="1056936" y="629147"/>
            <a:ext cx="857927" cy="338554"/>
          </a:xfrm>
          <a:prstGeom prst="rect">
            <a:avLst/>
          </a:prstGeom>
        </p:spPr>
        <p:txBody>
          <a:bodyPr wrap="none">
            <a:spAutoFit/>
          </a:bodyPr>
          <a:lstStyle/>
          <a:p>
            <a:pPr algn="ctr"/>
            <a:r>
              <a:rPr lang="en-US" sz="1600" b="1" dirty="0">
                <a:solidFill>
                  <a:schemeClr val="accent3">
                    <a:lumMod val="50000"/>
                  </a:schemeClr>
                </a:solidFill>
                <a:latin typeface="Consolas" panose="020B0609020204030204" pitchFamily="49" charset="0"/>
                <a:cs typeface="Consolas" panose="020B0609020204030204" pitchFamily="49" charset="0"/>
              </a:rPr>
              <a:t>Object</a:t>
            </a:r>
          </a:p>
        </p:txBody>
      </p:sp>
      <p:sp>
        <p:nvSpPr>
          <p:cNvPr id="17" name="Прямоугольник 16"/>
          <p:cNvSpPr/>
          <p:nvPr/>
        </p:nvSpPr>
        <p:spPr>
          <a:xfrm>
            <a:off x="3534181" y="578825"/>
            <a:ext cx="1867819" cy="338554"/>
          </a:xfrm>
          <a:prstGeom prst="rect">
            <a:avLst/>
          </a:prstGeom>
        </p:spPr>
        <p:txBody>
          <a:bodyPr wrap="none">
            <a:spAutoFit/>
          </a:bodyPr>
          <a:lstStyle/>
          <a:p>
            <a:pPr algn="ctr"/>
            <a:r>
              <a:rPr lang="en-US" sz="1600" b="1" dirty="0" err="1">
                <a:solidFill>
                  <a:schemeClr val="accent3">
                    <a:lumMod val="50000"/>
                  </a:schemeClr>
                </a:solidFill>
                <a:latin typeface="Consolas" panose="020B0609020204030204" pitchFamily="49" charset="0"/>
                <a:cs typeface="Consolas" panose="020B0609020204030204" pitchFamily="49" charset="0"/>
              </a:rPr>
              <a:t>WorkItem:Object</a:t>
            </a:r>
            <a:endParaRPr lang="en-US" sz="1600" b="1" dirty="0">
              <a:solidFill>
                <a:schemeClr val="accent3">
                  <a:lumMod val="50000"/>
                </a:schemeClr>
              </a:solidFill>
              <a:latin typeface="Consolas" panose="020B0609020204030204" pitchFamily="49" charset="0"/>
              <a:cs typeface="Consolas" panose="020B0609020204030204" pitchFamily="49" charset="0"/>
            </a:endParaRPr>
          </a:p>
        </p:txBody>
      </p:sp>
      <p:graphicFrame>
        <p:nvGraphicFramePr>
          <p:cNvPr id="18" name="Таблица 17"/>
          <p:cNvGraphicFramePr>
            <a:graphicFrameLocks noGrp="1"/>
          </p:cNvGraphicFramePr>
          <p:nvPr>
            <p:extLst>
              <p:ext uri="{D42A27DB-BD31-4B8C-83A1-F6EECF244321}">
                <p14:modId xmlns:p14="http://schemas.microsoft.com/office/powerpoint/2010/main" val="2382568893"/>
              </p:ext>
            </p:extLst>
          </p:nvPr>
        </p:nvGraphicFramePr>
        <p:xfrm>
          <a:off x="6438900" y="1004350"/>
          <a:ext cx="2133600" cy="2901312"/>
        </p:xfrm>
        <a:graphic>
          <a:graphicData uri="http://schemas.openxmlformats.org/drawingml/2006/table">
            <a:tbl>
              <a:tblPr>
                <a:tableStyleId>{1FECB4D8-DB02-4DC6-A0A2-4F2EBAE1DC90}</a:tableStyleId>
              </a:tblPr>
              <a:tblGrid>
                <a:gridCol w="2133600">
                  <a:extLst>
                    <a:ext uri="{9D8B030D-6E8A-4147-A177-3AD203B41FA5}">
                      <a16:colId xmlns:a16="http://schemas.microsoft.com/office/drawing/2014/main" xmlns="" val="3370197946"/>
                    </a:ext>
                  </a:extLst>
                </a:gridCol>
              </a:tblGrid>
              <a:tr h="361350">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Equals()</a:t>
                      </a:r>
                    </a:p>
                  </a:txBody>
                  <a:tcPr anchor="ctr">
                    <a:solidFill>
                      <a:schemeClr val="accent2">
                        <a:lumMod val="60000"/>
                        <a:lumOff val="40000"/>
                      </a:schemeClr>
                    </a:solidFill>
                  </a:tcPr>
                </a:tc>
                <a:extLst>
                  <a:ext uri="{0D108BD9-81ED-4DB2-BD59-A6C34878D82A}">
                    <a16:rowId xmlns:a16="http://schemas.microsoft.com/office/drawing/2014/main" xmlns="" val="2290675458"/>
                  </a:ext>
                </a:extLst>
              </a:tr>
              <a:tr h="361350">
                <a:tc>
                  <a:txBody>
                    <a:bodyPr/>
                    <a:lstStyle/>
                    <a:p>
                      <a:pPr algn="ctr"/>
                      <a:r>
                        <a:rPr lang="en-US" sz="1400" b="1" dirty="0">
                          <a:solidFill>
                            <a:schemeClr val="accent3">
                              <a:lumMod val="50000"/>
                            </a:schemeClr>
                          </a:solidFill>
                          <a:latin typeface="Consolas" panose="020B0609020204030204" pitchFamily="49" charset="0"/>
                          <a:cs typeface="Consolas" panose="020B0609020204030204" pitchFamily="49" charset="0"/>
                        </a:rPr>
                        <a:t>Finalize()</a:t>
                      </a:r>
                    </a:p>
                  </a:txBody>
                  <a:tcPr anchor="ctr">
                    <a:solidFill>
                      <a:schemeClr val="accent2">
                        <a:lumMod val="60000"/>
                        <a:lumOff val="40000"/>
                      </a:schemeClr>
                    </a:solidFill>
                  </a:tcPr>
                </a:tc>
                <a:extLst>
                  <a:ext uri="{0D108BD9-81ED-4DB2-BD59-A6C34878D82A}">
                    <a16:rowId xmlns:a16="http://schemas.microsoft.com/office/drawing/2014/main" xmlns="" val="1579792114"/>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GetHashCode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a16="http://schemas.microsoft.com/office/drawing/2014/main" xmlns="" val="3807173119"/>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GetType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a16="http://schemas.microsoft.com/office/drawing/2014/main" xmlns="" val="2634039138"/>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MemberwiseClone</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a16="http://schemas.microsoft.com/office/drawing/2014/main" xmlns="" val="1260064710"/>
                  </a:ext>
                </a:extLst>
              </a:tr>
              <a:tr h="361350">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ReferenceEquals</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a16="http://schemas.microsoft.com/office/drawing/2014/main" xmlns="" val="468073301"/>
                  </a:ext>
                </a:extLst>
              </a:tr>
              <a:tr h="733212">
                <a:tc>
                  <a:txBody>
                    <a:bodyPr/>
                    <a:lstStyle/>
                    <a:p>
                      <a:pPr algn="ctr"/>
                      <a:r>
                        <a:rPr lang="en-US" sz="1400" b="1" dirty="0" err="1">
                          <a:solidFill>
                            <a:schemeClr val="accent3">
                              <a:lumMod val="50000"/>
                            </a:schemeClr>
                          </a:solidFill>
                          <a:latin typeface="Consolas" panose="020B0609020204030204" pitchFamily="49" charset="0"/>
                          <a:cs typeface="Consolas" panose="020B0609020204030204" pitchFamily="49" charset="0"/>
                        </a:rPr>
                        <a:t>ToString</a:t>
                      </a:r>
                      <a:r>
                        <a:rPr lang="en-US" sz="1400" b="1" dirty="0">
                          <a:solidFill>
                            <a:schemeClr val="accent3">
                              <a:lumMod val="50000"/>
                            </a:schemeClr>
                          </a:solidFill>
                          <a:latin typeface="Consolas" panose="020B0609020204030204" pitchFamily="49" charset="0"/>
                          <a:cs typeface="Consolas" panose="020B0609020204030204" pitchFamily="49" charset="0"/>
                        </a:rPr>
                        <a:t>()</a:t>
                      </a:r>
                    </a:p>
                    <a:p>
                      <a:pPr algn="ctr"/>
                      <a:r>
                        <a:rPr lang="en-US" sz="1400" b="1" dirty="0">
                          <a:solidFill>
                            <a:schemeClr val="accent3">
                              <a:lumMod val="50000"/>
                            </a:schemeClr>
                          </a:solidFill>
                          <a:latin typeface="Consolas" panose="020B0609020204030204" pitchFamily="49" charset="0"/>
                          <a:cs typeface="Consolas" panose="020B0609020204030204" pitchFamily="49" charset="0"/>
                        </a:rPr>
                        <a:t>(</a:t>
                      </a:r>
                      <a:r>
                        <a:rPr lang="ru-RU" sz="1400" b="1" dirty="0">
                          <a:solidFill>
                            <a:schemeClr val="accent3">
                              <a:lumMod val="50000"/>
                            </a:schemeClr>
                          </a:solidFill>
                          <a:latin typeface="Consolas" panose="020B0609020204030204" pitchFamily="49" charset="0"/>
                          <a:cs typeface="Consolas" panose="020B0609020204030204" pitchFamily="49" charset="0"/>
                        </a:rPr>
                        <a:t>переопределен</a:t>
                      </a:r>
                      <a:r>
                        <a:rPr lang="en-US" sz="1400" b="1" dirty="0">
                          <a:solidFill>
                            <a:schemeClr val="accent3">
                              <a:lumMod val="50000"/>
                            </a:schemeClr>
                          </a:solidFill>
                          <a:latin typeface="Consolas" panose="020B0609020204030204" pitchFamily="49" charset="0"/>
                          <a:cs typeface="Consolas" panose="020B0609020204030204" pitchFamily="49" charset="0"/>
                        </a:rPr>
                        <a:t>)</a:t>
                      </a:r>
                    </a:p>
                  </a:txBody>
                  <a:tcPr anchor="ctr">
                    <a:solidFill>
                      <a:schemeClr val="accent2">
                        <a:lumMod val="60000"/>
                        <a:lumOff val="40000"/>
                      </a:schemeClr>
                    </a:solidFill>
                  </a:tcPr>
                </a:tc>
                <a:extLst>
                  <a:ext uri="{0D108BD9-81ED-4DB2-BD59-A6C34878D82A}">
                    <a16:rowId xmlns:a16="http://schemas.microsoft.com/office/drawing/2014/main" xmlns="" val="3298419082"/>
                  </a:ext>
                </a:extLst>
              </a:tr>
            </a:tbl>
          </a:graphicData>
        </a:graphic>
      </p:graphicFrame>
      <p:sp>
        <p:nvSpPr>
          <p:cNvPr id="19" name="Прямоугольник 18"/>
          <p:cNvSpPr/>
          <p:nvPr/>
        </p:nvSpPr>
        <p:spPr>
          <a:xfrm>
            <a:off x="6179058" y="622997"/>
            <a:ext cx="2653291" cy="338554"/>
          </a:xfrm>
          <a:prstGeom prst="rect">
            <a:avLst/>
          </a:prstGeom>
        </p:spPr>
        <p:txBody>
          <a:bodyPr wrap="none">
            <a:spAutoFit/>
          </a:bodyPr>
          <a:lstStyle/>
          <a:p>
            <a:pPr algn="ctr"/>
            <a:r>
              <a:rPr lang="en-US" sz="1600" b="1" dirty="0" err="1">
                <a:solidFill>
                  <a:schemeClr val="accent3">
                    <a:lumMod val="50000"/>
                  </a:schemeClr>
                </a:solidFill>
                <a:latin typeface="Consolas" panose="020B0609020204030204" pitchFamily="49" charset="0"/>
                <a:cs typeface="Consolas" panose="020B0609020204030204" pitchFamily="49" charset="0"/>
              </a:rPr>
              <a:t>ChangeRequest:WorkItem</a:t>
            </a:r>
            <a:endParaRPr lang="en-US" sz="1600" b="1" dirty="0">
              <a:solidFill>
                <a:schemeClr val="accent3">
                  <a:lumMod val="50000"/>
                </a:schemeClr>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876170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Shape 62"/>
          <p:cNvSpPr/>
          <p:nvPr/>
        </p:nvSpPr>
        <p:spPr>
          <a:xfrm>
            <a:off x="224319" y="678780"/>
            <a:ext cx="8726609" cy="1149097"/>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marL="55563" algn="just">
              <a:tabLst>
                <a:tab pos="8631238" algn="l"/>
              </a:tabLst>
            </a:pPr>
            <a:r>
              <a:rPr lang="ru-RU" dirty="0">
                <a:solidFill>
                  <a:schemeClr val="bg1"/>
                </a:solidFill>
                <a:latin typeface="Calibri" panose="020F0502020204030204" pitchFamily="34" charset="0"/>
              </a:rPr>
              <a:t>Способность типа, позволяющее объединить данные и методы, работающие с ними, скрывая при этом внутренние данные и детали реализации, делая доступными для приложений только определенные части типа</a:t>
            </a:r>
          </a:p>
        </p:txBody>
      </p:sp>
      <p:sp>
        <p:nvSpPr>
          <p:cNvPr id="65" name="Shape 65"/>
          <p:cNvSpPr/>
          <p:nvPr/>
        </p:nvSpPr>
        <p:spPr>
          <a:xfrm>
            <a:off x="188793" y="1892783"/>
            <a:ext cx="8726608" cy="850418"/>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marL="55563" algn="just">
              <a:tabLst>
                <a:tab pos="8520113" algn="l"/>
              </a:tabLst>
            </a:pPr>
            <a:r>
              <a:rPr lang="ru-RU" dirty="0">
                <a:solidFill>
                  <a:schemeClr val="bg1"/>
                </a:solidFill>
                <a:latin typeface="Calibri" panose="020F0502020204030204" pitchFamily="34" charset="0"/>
              </a:rPr>
              <a:t>Единственный способ взаимодействия внешнего кода с объектом или классом это осуществление доступа через четко определенный набор членов типа (</a:t>
            </a:r>
            <a:r>
              <a:rPr lang="ru-RU" dirty="0" err="1">
                <a:solidFill>
                  <a:schemeClr val="bg1"/>
                </a:solidFill>
                <a:latin typeface="Calibri" panose="020F0502020204030204" pitchFamily="34" charset="0"/>
              </a:rPr>
              <a:t>type</a:t>
            </a:r>
            <a:r>
              <a:rPr lang="ru-RU" dirty="0">
                <a:solidFill>
                  <a:schemeClr val="bg1"/>
                </a:solidFill>
                <a:latin typeface="Calibri" panose="020F0502020204030204" pitchFamily="34" charset="0"/>
              </a:rPr>
              <a:t> </a:t>
            </a:r>
            <a:r>
              <a:rPr lang="ru-RU" dirty="0" err="1">
                <a:solidFill>
                  <a:schemeClr val="bg1"/>
                </a:solidFill>
                <a:latin typeface="Calibri" panose="020F0502020204030204" pitchFamily="34" charset="0"/>
              </a:rPr>
              <a:t>contract</a:t>
            </a:r>
            <a:r>
              <a:rPr lang="ru-RU" dirty="0">
                <a:solidFill>
                  <a:schemeClr val="bg1"/>
                </a:solidFill>
                <a:latin typeface="Calibri" panose="020F0502020204030204" pitchFamily="34" charset="0"/>
              </a:rPr>
              <a:t>)</a:t>
            </a:r>
          </a:p>
        </p:txBody>
      </p:sp>
      <p:sp>
        <p:nvSpPr>
          <p:cNvPr id="68" name="Shape 68"/>
          <p:cNvSpPr/>
          <p:nvPr/>
        </p:nvSpPr>
        <p:spPr>
          <a:xfrm>
            <a:off x="208696" y="5455096"/>
            <a:ext cx="8726608" cy="849495"/>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just"/>
            <a:r>
              <a:rPr lang="ru-RU">
                <a:solidFill>
                  <a:schemeClr val="bg1"/>
                </a:solidFill>
                <a:latin typeface="Calibri" panose="020F0502020204030204" pitchFamily="34" charset="0"/>
              </a:rPr>
              <a:t>Внешний код сосредоточен только на полезных свойствах объекта</a:t>
            </a:r>
            <a:endParaRPr lang="ru-RU" dirty="0">
              <a:solidFill>
                <a:schemeClr val="bg1"/>
              </a:solidFill>
              <a:latin typeface="Calibri" panose="020F0502020204030204" pitchFamily="34" charset="0"/>
            </a:endParaRPr>
          </a:p>
        </p:txBody>
      </p:sp>
      <p:sp>
        <p:nvSpPr>
          <p:cNvPr id="71" name="Shape 71"/>
          <p:cNvSpPr/>
          <p:nvPr/>
        </p:nvSpPr>
        <p:spPr>
          <a:xfrm>
            <a:off x="208696" y="3547222"/>
            <a:ext cx="8726608" cy="772269"/>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just"/>
            <a:r>
              <a:rPr lang="ru-RU">
                <a:solidFill>
                  <a:schemeClr val="bg1"/>
                </a:solidFill>
                <a:latin typeface="Calibri" panose="020F0502020204030204" pitchFamily="34" charset="0"/>
              </a:rPr>
              <a:t>Возможность легко изменить детали реализации типа без необходимости переписывать приложения, использующие тип</a:t>
            </a:r>
            <a:endParaRPr lang="ru-RU" dirty="0">
              <a:solidFill>
                <a:schemeClr val="bg1"/>
              </a:solidFill>
              <a:latin typeface="Calibri" panose="020F0502020204030204" pitchFamily="34" charset="0"/>
            </a:endParaRPr>
          </a:p>
        </p:txBody>
      </p:sp>
      <p:sp>
        <p:nvSpPr>
          <p:cNvPr id="77" name="Shape 77"/>
          <p:cNvSpPr/>
          <p:nvPr/>
        </p:nvSpPr>
        <p:spPr>
          <a:xfrm>
            <a:off x="224319" y="2901864"/>
            <a:ext cx="2371772" cy="490713"/>
          </a:xfrm>
          <a:prstGeom prst="roundRect">
            <a:avLst>
              <a:gd name="adj" fmla="val 16667"/>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ctr">
              <a:defRPr>
                <a:solidFill>
                  <a:srgbClr val="000000"/>
                </a:solidFill>
              </a:defRPr>
            </a:pPr>
            <a:r>
              <a:rPr lang="ru-RU">
                <a:solidFill>
                  <a:schemeClr val="bg1"/>
                </a:solidFill>
                <a:latin typeface="Calibri" panose="020F0502020204030204" pitchFamily="34" charset="0"/>
              </a:rPr>
              <a:t>Преимущества</a:t>
            </a:r>
            <a:endParaRPr lang="ru-RU" dirty="0">
              <a:solidFill>
                <a:schemeClr val="bg1"/>
              </a:solidFill>
              <a:latin typeface="Calibri" panose="020F0502020204030204" pitchFamily="34" charset="0"/>
            </a:endParaRPr>
          </a:p>
        </p:txBody>
      </p:sp>
      <p:sp>
        <p:nvSpPr>
          <p:cNvPr id="80" name="Shape 80"/>
          <p:cNvSpPr/>
          <p:nvPr/>
        </p:nvSpPr>
        <p:spPr>
          <a:xfrm>
            <a:off x="196611" y="4462546"/>
            <a:ext cx="8726608" cy="849495"/>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just"/>
            <a:r>
              <a:rPr lang="ru-RU" dirty="0">
                <a:solidFill>
                  <a:schemeClr val="bg1"/>
                </a:solidFill>
                <a:latin typeface="Calibri" panose="020F0502020204030204" pitchFamily="34" charset="0"/>
              </a:rPr>
              <a:t>Клиентские приложения не могут исказить состояние типа, выполняя изменения, вызывающие сбои в работе типа и приводящие к непредсказуемым результатам</a:t>
            </a:r>
          </a:p>
        </p:txBody>
      </p:sp>
      <p:sp>
        <p:nvSpPr>
          <p:cNvPr id="3" name="Заголовок 2"/>
          <p:cNvSpPr>
            <a:spLocks noGrp="1"/>
          </p:cNvSpPr>
          <p:nvPr>
            <p:ph type="title"/>
          </p:nvPr>
        </p:nvSpPr>
        <p:spPr/>
        <p:txBody>
          <a:bodyPr/>
          <a:lstStyle/>
          <a:p>
            <a:r>
              <a:rPr lang="ru-RU" dirty="0"/>
              <a:t>Инкапсуляция</a:t>
            </a:r>
            <a:endParaRPr lang="en-US" dirty="0"/>
          </a:p>
        </p:txBody>
      </p:sp>
    </p:spTree>
    <p:extLst>
      <p:ext uri="{BB962C8B-B14F-4D97-AF65-F5344CB8AC3E}">
        <p14:creationId xmlns:p14="http://schemas.microsoft.com/office/powerpoint/2010/main" val="11251185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Иерархии наследования</a:t>
            </a:r>
          </a:p>
        </p:txBody>
      </p:sp>
      <p:sp>
        <p:nvSpPr>
          <p:cNvPr id="4" name="Flowchart: Document 3"/>
          <p:cNvSpPr/>
          <p:nvPr/>
        </p:nvSpPr>
        <p:spPr bwMode="auto">
          <a:xfrm>
            <a:off x="284017" y="932873"/>
            <a:ext cx="2936931" cy="1447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5" name="Flowchart: Document 4"/>
          <p:cNvSpPr/>
          <p:nvPr/>
        </p:nvSpPr>
        <p:spPr bwMode="auto">
          <a:xfrm>
            <a:off x="2438400" y="1217217"/>
            <a:ext cx="3124200" cy="1371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a:latin typeface="Consolas" pitchFamily="49" charset="0"/>
                <a:cs typeface="Consolas" pitchFamily="49" charset="0"/>
              </a:rPr>
              <a:t>class Manager : Employee</a:t>
            </a:r>
          </a:p>
          <a:p>
            <a:r>
              <a:rPr lang="ru-RU" sz="1600">
                <a:latin typeface="Consolas" pitchFamily="49" charset="0"/>
                <a:cs typeface="Consolas" pitchFamily="49" charset="0"/>
              </a:rPr>
              <a:t>{</a:t>
            </a:r>
          </a:p>
          <a:p>
            <a:r>
              <a:rPr lang="ru-RU" sz="1600">
                <a:latin typeface="Consolas" pitchFamily="49" charset="0"/>
                <a:cs typeface="Consolas" pitchFamily="49" charset="0"/>
              </a:rPr>
              <a:t>...</a:t>
            </a:r>
          </a:p>
          <a:p>
            <a:r>
              <a:rPr lang="ru-RU" sz="1600">
                <a:latin typeface="Consolas" pitchFamily="49" charset="0"/>
                <a:cs typeface="Consolas" pitchFamily="49" charset="0"/>
              </a:rPr>
              <a:t>}</a:t>
            </a:r>
          </a:p>
        </p:txBody>
      </p:sp>
      <p:sp>
        <p:nvSpPr>
          <p:cNvPr id="7" name="Flowchart: Document 6"/>
          <p:cNvSpPr/>
          <p:nvPr/>
        </p:nvSpPr>
        <p:spPr bwMode="auto">
          <a:xfrm>
            <a:off x="5357895" y="1493640"/>
            <a:ext cx="3581400" cy="1371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a:latin typeface="Consolas" pitchFamily="49" charset="0"/>
                <a:cs typeface="Consolas" pitchFamily="49" charset="0"/>
              </a:rPr>
              <a:t>class </a:t>
            </a:r>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10" name="Flowchart: Document 9"/>
          <p:cNvSpPr/>
          <p:nvPr/>
        </p:nvSpPr>
        <p:spPr bwMode="auto">
          <a:xfrm>
            <a:off x="284016" y="2653745"/>
            <a:ext cx="8655279" cy="1124112"/>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Manager</a:t>
            </a:r>
            <a:r>
              <a:rPr lang="ru-RU" sz="1600" dirty="0">
                <a:latin typeface="Consolas" pitchFamily="49" charset="0"/>
                <a:cs typeface="Consolas" pitchFamily="49" charset="0"/>
              </a:rPr>
              <a:t> </a:t>
            </a:r>
            <a:r>
              <a:rPr lang="en-US" sz="1600" dirty="0">
                <a:latin typeface="Consolas" pitchFamily="49" charset="0"/>
                <a:cs typeface="Consolas" pitchFamily="49" charset="0"/>
              </a:rPr>
              <a:t>m</a:t>
            </a:r>
            <a:r>
              <a:rPr lang="ru-RU" sz="1600" dirty="0" err="1">
                <a:latin typeface="Consolas" pitchFamily="49" charset="0"/>
                <a:cs typeface="Consolas" pitchFamily="49" charset="0"/>
              </a:rPr>
              <a:t>anager</a:t>
            </a:r>
            <a:r>
              <a:rPr lang="ru-RU" sz="1600" dirty="0">
                <a:latin typeface="Consolas" pitchFamily="49" charset="0"/>
                <a:cs typeface="Consolas" pitchFamily="49" charset="0"/>
              </a:rPr>
              <a:t> = new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a:t>
            </a:r>
            <a:r>
              <a:rPr lang="ru-RU" sz="1600" dirty="0" err="1">
                <a:latin typeface="Consolas" pitchFamily="49" charset="0"/>
                <a:cs typeface="Consolas" pitchFamily="49" charset="0"/>
              </a:rPr>
              <a:t>Fred</a:t>
            </a:r>
            <a:r>
              <a:rPr lang="ru-RU" sz="1600" dirty="0">
                <a:latin typeface="Consolas" pitchFamily="49" charset="0"/>
                <a:cs typeface="Consolas" pitchFamily="49" charset="0"/>
              </a:rPr>
              <a:t>", "VP");</a:t>
            </a:r>
          </a:p>
          <a:p>
            <a:r>
              <a:rPr lang="ru-RU" sz="1600" dirty="0" err="1">
                <a:latin typeface="Consolas" pitchFamily="49" charset="0"/>
                <a:cs typeface="Consolas" pitchFamily="49" charset="0"/>
              </a:rPr>
              <a:t>Employee</a:t>
            </a:r>
            <a:r>
              <a:rPr lang="ru-RU" sz="1600" dirty="0">
                <a:latin typeface="Consolas" pitchFamily="49" charset="0"/>
                <a:cs typeface="Consolas" pitchFamily="49" charset="0"/>
              </a:rPr>
              <a:t> </a:t>
            </a:r>
            <a:r>
              <a:rPr lang="en-US" sz="1600" dirty="0" err="1">
                <a:latin typeface="Consolas" pitchFamily="49" charset="0"/>
                <a:cs typeface="Consolas" pitchFamily="49" charset="0"/>
              </a:rPr>
              <a:t>em</a:t>
            </a:r>
            <a:r>
              <a:rPr lang="ru-RU" sz="1600" dirty="0" err="1">
                <a:latin typeface="Consolas" pitchFamily="49" charset="0"/>
                <a:cs typeface="Consolas" pitchFamily="49" charset="0"/>
              </a:rPr>
              <a:t>ployee</a:t>
            </a:r>
            <a:r>
              <a:rPr lang="ru-RU" sz="1600" dirty="0">
                <a:latin typeface="Consolas" pitchFamily="49" charset="0"/>
                <a:cs typeface="Consolas" pitchFamily="49" charset="0"/>
              </a:rPr>
              <a:t> = </a:t>
            </a:r>
            <a:r>
              <a:rPr lang="en-US" sz="1600" dirty="0">
                <a:latin typeface="Consolas" pitchFamily="49" charset="0"/>
                <a:cs typeface="Consolas" pitchFamily="49" charset="0"/>
              </a:rPr>
              <a:t>m</a:t>
            </a:r>
            <a:r>
              <a:rPr lang="ru-RU" sz="1600" dirty="0" err="1">
                <a:latin typeface="Consolas" pitchFamily="49" charset="0"/>
                <a:cs typeface="Consolas" pitchFamily="49" charset="0"/>
              </a:rPr>
              <a:t>anager</a:t>
            </a:r>
            <a:r>
              <a:rPr lang="ru-RU" sz="1600" dirty="0">
                <a:latin typeface="Consolas" pitchFamily="49" charset="0"/>
                <a:cs typeface="Consolas" pitchFamily="49" charset="0"/>
              </a:rPr>
              <a:t>;</a:t>
            </a:r>
            <a:endParaRPr lang="en-US" sz="1600" dirty="0">
              <a:latin typeface="Consolas" pitchFamily="49" charset="0"/>
              <a:cs typeface="Consolas" pitchFamily="49" charset="0"/>
            </a:endParaRPr>
          </a:p>
          <a:p>
            <a:r>
              <a:rPr lang="en-US" sz="1600" dirty="0">
                <a:latin typeface="Consolas" pitchFamily="49" charset="0"/>
                <a:cs typeface="Consolas" pitchFamily="49" charset="0"/>
              </a:rPr>
              <a:t>object </a:t>
            </a:r>
            <a:r>
              <a:rPr lang="en-US" sz="1600" dirty="0" err="1">
                <a:latin typeface="Consolas" pitchFamily="49" charset="0"/>
                <a:cs typeface="Consolas" pitchFamily="49" charset="0"/>
              </a:rPr>
              <a:t>obj</a:t>
            </a:r>
            <a:r>
              <a:rPr lang="en-US" sz="1600" dirty="0">
                <a:latin typeface="Consolas" pitchFamily="49" charset="0"/>
                <a:cs typeface="Consolas" pitchFamily="49" charset="0"/>
              </a:rPr>
              <a:t> = manager;</a:t>
            </a:r>
            <a:endParaRPr lang="ru-RU" sz="1600" dirty="0">
              <a:latin typeface="Consolas" pitchFamily="49" charset="0"/>
              <a:cs typeface="Consolas" pitchFamily="49" charset="0"/>
            </a:endParaRPr>
          </a:p>
        </p:txBody>
      </p:sp>
      <p:sp>
        <p:nvSpPr>
          <p:cNvPr id="12" name="Rounded Rectangle 4"/>
          <p:cNvSpPr/>
          <p:nvPr/>
        </p:nvSpPr>
        <p:spPr bwMode="auto">
          <a:xfrm>
            <a:off x="249379" y="4990421"/>
            <a:ext cx="8689915" cy="908050"/>
          </a:xfrm>
          <a:prstGeom prst="roundRect">
            <a:avLst/>
          </a:prstGeom>
          <a:solidFill>
            <a:schemeClr val="accent2">
              <a:lumMod val="50000"/>
            </a:schemeClr>
          </a:solidFill>
          <a:ln>
            <a:solidFill>
              <a:schemeClr val="accent2">
                <a:lumMod val="50000"/>
              </a:schemeClr>
            </a:solidFill>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Доступ к конкретным членам класса определяется типом переменной ссылки на объект, а не типом объекта, на который она ссылается</a:t>
            </a:r>
          </a:p>
        </p:txBody>
      </p:sp>
      <p:pic>
        <p:nvPicPr>
          <p:cNvPr id="14" name="Picture 2" descr="C:\Work in Progress\Microsoft\VAT\MSL_PNG_Object_Library\Event.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7747082" y="5430421"/>
            <a:ext cx="1192213" cy="908050"/>
          </a:xfrm>
          <a:prstGeom prst="rect">
            <a:avLst/>
          </a:prstGeom>
          <a:noFill/>
          <a:ln w="9525">
            <a:noFill/>
            <a:miter lim="800000"/>
            <a:headEnd/>
            <a:tailEnd/>
          </a:ln>
        </p:spPr>
      </p:pic>
      <p:sp>
        <p:nvSpPr>
          <p:cNvPr id="15" name="Rounded Rectangle 10"/>
          <p:cNvSpPr/>
          <p:nvPr/>
        </p:nvSpPr>
        <p:spPr bwMode="auto">
          <a:xfrm>
            <a:off x="249379" y="3845295"/>
            <a:ext cx="8689915" cy="1041679"/>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Ссылка на объект одного типа может быть инициализирована ссылкой на объект другого типа только пока этот тип является классом, находящимся выше в иерархии наследования</a:t>
            </a:r>
          </a:p>
        </p:txBody>
      </p:sp>
    </p:spTree>
    <p:extLst>
      <p:ext uri="{BB962C8B-B14F-4D97-AF65-F5344CB8AC3E}">
        <p14:creationId xmlns:p14="http://schemas.microsoft.com/office/powerpoint/2010/main" val="1158820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Иерархии наследования</a:t>
            </a:r>
          </a:p>
        </p:txBody>
      </p:sp>
      <p:sp>
        <p:nvSpPr>
          <p:cNvPr id="4" name="Flowchart: Document 3"/>
          <p:cNvSpPr/>
          <p:nvPr/>
        </p:nvSpPr>
        <p:spPr bwMode="auto">
          <a:xfrm>
            <a:off x="252845" y="653094"/>
            <a:ext cx="8686800" cy="35052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err="1">
                <a:latin typeface="Consolas" pitchFamily="49" charset="0"/>
                <a:cs typeface="Consolas" pitchFamily="49" charset="0"/>
              </a:rPr>
              <a:t>Manager</a:t>
            </a:r>
            <a:r>
              <a:rPr lang="ru-RU" sz="1600" dirty="0">
                <a:latin typeface="Consolas" pitchFamily="49" charset="0"/>
                <a:cs typeface="Consolas" pitchFamily="49" charset="0"/>
              </a:rPr>
              <a:t> </a:t>
            </a:r>
            <a:r>
              <a:rPr lang="en-US" sz="1600" dirty="0">
                <a:latin typeface="Consolas" pitchFamily="49" charset="0"/>
                <a:cs typeface="Consolas" pitchFamily="49" charset="0"/>
              </a:rPr>
              <a:t>m</a:t>
            </a:r>
            <a:r>
              <a:rPr lang="ru-RU" sz="1600" dirty="0" err="1">
                <a:latin typeface="Consolas" pitchFamily="49" charset="0"/>
                <a:cs typeface="Consolas" pitchFamily="49" charset="0"/>
              </a:rPr>
              <a:t>anager</a:t>
            </a:r>
            <a:r>
              <a:rPr lang="ru-RU" sz="1600" dirty="0">
                <a:latin typeface="Consolas" pitchFamily="49" charset="0"/>
                <a:cs typeface="Consolas" pitchFamily="49" charset="0"/>
              </a:rPr>
              <a:t> = new Manager("Fred", "VP");</a:t>
            </a:r>
          </a:p>
          <a:p>
            <a:r>
              <a:rPr lang="ru-RU" sz="1600" dirty="0" err="1">
                <a:latin typeface="Consolas" pitchFamily="49" charset="0"/>
                <a:cs typeface="Consolas" pitchFamily="49" charset="0"/>
              </a:rPr>
              <a:t>Employee</a:t>
            </a:r>
            <a:r>
              <a:rPr lang="ru-RU" sz="1600" dirty="0">
                <a:latin typeface="Consolas" pitchFamily="49" charset="0"/>
                <a:cs typeface="Consolas" pitchFamily="49" charset="0"/>
              </a:rPr>
              <a:t>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 </a:t>
            </a:r>
            <a:r>
              <a:rPr lang="en-US" sz="1600" dirty="0">
                <a:latin typeface="Consolas" pitchFamily="49" charset="0"/>
                <a:cs typeface="Consolas" pitchFamily="49" charset="0"/>
              </a:rPr>
              <a:t>m</a:t>
            </a:r>
            <a:r>
              <a:rPr lang="ru-RU" sz="1600" dirty="0" err="1">
                <a:latin typeface="Consolas" pitchFamily="49" charset="0"/>
                <a:cs typeface="Consolas" pitchFamily="49" charset="0"/>
              </a:rPr>
              <a:t>anager</a:t>
            </a:r>
            <a:r>
              <a:rPr lang="ru-RU" sz="1600" dirty="0">
                <a:latin typeface="Consolas" pitchFamily="49" charset="0"/>
                <a:cs typeface="Consolas" pitchFamily="49" charset="0"/>
              </a:rPr>
              <a:t>;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a:t>
            </a:r>
            <a:r>
              <a:rPr lang="ru-RU" sz="1600" dirty="0" err="1">
                <a:latin typeface="Consolas" pitchFamily="49" charset="0"/>
                <a:cs typeface="Consolas" pitchFamily="49" charset="0"/>
              </a:rPr>
              <a:t>refers</a:t>
            </a:r>
            <a:r>
              <a:rPr lang="ru-RU" sz="1600" dirty="0">
                <a:latin typeface="Consolas" pitchFamily="49" charset="0"/>
                <a:cs typeface="Consolas" pitchFamily="49" charset="0"/>
              </a:rPr>
              <a:t> </a:t>
            </a:r>
            <a:r>
              <a:rPr lang="ru-RU" sz="1600" dirty="0" err="1">
                <a:latin typeface="Consolas" pitchFamily="49" charset="0"/>
                <a:cs typeface="Consolas" pitchFamily="49" charset="0"/>
              </a:rPr>
              <a:t>to</a:t>
            </a:r>
            <a:r>
              <a:rPr lang="ru-RU" sz="1600" dirty="0">
                <a:latin typeface="Consolas" pitchFamily="49" charset="0"/>
                <a:cs typeface="Consolas" pitchFamily="49" charset="0"/>
              </a:rPr>
              <a:t> a </a:t>
            </a:r>
            <a:r>
              <a:rPr lang="ru-RU" sz="1600" dirty="0" err="1">
                <a:latin typeface="Consolas" pitchFamily="49" charset="0"/>
                <a:cs typeface="Consolas" pitchFamily="49" charset="0"/>
              </a:rPr>
              <a:t>Manager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err="1">
                <a:latin typeface="Consolas" pitchFamily="49" charset="0"/>
                <a:cs typeface="Consolas" pitchFamily="49" charset="0"/>
              </a:rPr>
              <a:t>Manager</a:t>
            </a:r>
            <a:r>
              <a:rPr lang="ru-RU" sz="1600" dirty="0">
                <a:latin typeface="Consolas" pitchFamily="49" charset="0"/>
                <a:cs typeface="Consolas" pitchFamily="49" charset="0"/>
              </a:rPr>
              <a:t> </a:t>
            </a:r>
            <a:r>
              <a:rPr lang="en-US" sz="1600" dirty="0">
                <a:latin typeface="Consolas" pitchFamily="49" charset="0"/>
                <a:cs typeface="Consolas" pitchFamily="49" charset="0"/>
              </a:rPr>
              <a:t>m</a:t>
            </a:r>
            <a:r>
              <a:rPr lang="ru-RU" sz="1600" dirty="0" err="1">
                <a:latin typeface="Consolas" pitchFamily="49" charset="0"/>
                <a:cs typeface="Consolas" pitchFamily="49" charset="0"/>
              </a:rPr>
              <a:t>anagerAgain</a:t>
            </a:r>
            <a:r>
              <a:rPr lang="ru-RU" sz="1600" dirty="0">
                <a:latin typeface="Consolas" pitchFamily="49" charset="0"/>
                <a:cs typeface="Consolas" pitchFamily="49" charset="0"/>
              </a:rPr>
              <a:t>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a:t>
            </a:r>
            <a:r>
              <a:rPr lang="ru-RU" b="1" dirty="0">
                <a:latin typeface="Consolas" pitchFamily="49" charset="0"/>
                <a:cs typeface="Consolas" pitchFamily="49" charset="0"/>
              </a:rPr>
              <a:t>as</a:t>
            </a:r>
            <a:r>
              <a:rPr lang="ru-RU" sz="1600" dirty="0">
                <a:latin typeface="Consolas" pitchFamily="49" charset="0"/>
                <a:cs typeface="Consolas" pitchFamily="49" charset="0"/>
              </a:rPr>
              <a:t> Manager;</a:t>
            </a:r>
          </a:p>
          <a:p>
            <a:r>
              <a:rPr lang="ru-RU" sz="1600" dirty="0">
                <a:latin typeface="Consolas" pitchFamily="49" charset="0"/>
                <a:cs typeface="Consolas" pitchFamily="49" charset="0"/>
              </a:rPr>
              <a:t>// OK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is a Manager</a:t>
            </a:r>
          </a:p>
          <a:p>
            <a:r>
              <a:rPr lang="ru-RU" sz="1600" dirty="0">
                <a:latin typeface="Consolas" pitchFamily="49" charset="0"/>
                <a:cs typeface="Consolas" pitchFamily="49" charset="0"/>
              </a:rPr>
              <a:t>...</a:t>
            </a:r>
          </a:p>
          <a:p>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 </a:t>
            </a:r>
            <a:r>
              <a:rPr lang="en-US" sz="1600" dirty="0">
                <a:latin typeface="Consolas" pitchFamily="49" charset="0"/>
                <a:cs typeface="Consolas" pitchFamily="49" charset="0"/>
              </a:rPr>
              <a:t>w</a:t>
            </a:r>
            <a:r>
              <a:rPr lang="ru-RU" sz="1600" dirty="0" err="1">
                <a:latin typeface="Consolas" pitchFamily="49" charset="0"/>
                <a:cs typeface="Consolas" pitchFamily="49" charset="0"/>
              </a:rPr>
              <a:t>orker</a:t>
            </a:r>
            <a:r>
              <a:rPr lang="ru-RU" sz="1600" dirty="0">
                <a:latin typeface="Consolas" pitchFamily="49" charset="0"/>
                <a:cs typeface="Consolas" pitchFamily="49" charset="0"/>
              </a:rPr>
              <a:t> = new ManualWorker("Bert");</a:t>
            </a:r>
          </a:p>
          <a:p>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 </a:t>
            </a:r>
            <a:r>
              <a:rPr lang="en-US" sz="1600" dirty="0">
                <a:latin typeface="Consolas" pitchFamily="49" charset="0"/>
                <a:cs typeface="Consolas" pitchFamily="49" charset="0"/>
              </a:rPr>
              <a:t>w</a:t>
            </a:r>
            <a:r>
              <a:rPr lang="ru-RU" sz="1600" dirty="0" err="1">
                <a:latin typeface="Consolas" pitchFamily="49" charset="0"/>
                <a:cs typeface="Consolas" pitchFamily="49" charset="0"/>
              </a:rPr>
              <a:t>orker</a:t>
            </a:r>
            <a:r>
              <a:rPr lang="ru-RU" sz="1600" dirty="0">
                <a:latin typeface="Consolas" pitchFamily="49" charset="0"/>
                <a:cs typeface="Consolas" pitchFamily="49" charset="0"/>
              </a:rPr>
              <a:t>;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now refers to a ManualWorker</a:t>
            </a:r>
          </a:p>
          <a:p>
            <a:r>
              <a:rPr lang="ru-RU" sz="1600" dirty="0">
                <a:latin typeface="Consolas" pitchFamily="49" charset="0"/>
                <a:cs typeface="Consolas" pitchFamily="49" charset="0"/>
              </a:rPr>
              <a:t>...</a:t>
            </a:r>
          </a:p>
          <a:p>
            <a:r>
              <a:rPr lang="en-US" sz="1600" dirty="0">
                <a:latin typeface="Consolas" pitchFamily="49" charset="0"/>
                <a:cs typeface="Consolas" pitchFamily="49" charset="0"/>
              </a:rPr>
              <a:t>bool ok</a:t>
            </a:r>
            <a:r>
              <a:rPr lang="ru-RU" sz="1600" dirty="0">
                <a:latin typeface="Consolas" pitchFamily="49" charset="0"/>
                <a:cs typeface="Consolas" pitchFamily="49" charset="0"/>
              </a:rPr>
              <a:t>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a:t>
            </a:r>
            <a:r>
              <a:rPr lang="en-US" sz="1600" b="1" dirty="0" err="1">
                <a:latin typeface="Consolas" pitchFamily="49" charset="0"/>
                <a:cs typeface="Consolas" pitchFamily="49" charset="0"/>
              </a:rPr>
              <a:t>i</a:t>
            </a:r>
            <a:r>
              <a:rPr lang="ru-RU" b="1" dirty="0">
                <a:latin typeface="Consolas" pitchFamily="49" charset="0"/>
                <a:cs typeface="Consolas" pitchFamily="49" charset="0"/>
              </a:rPr>
              <a:t>s</a:t>
            </a:r>
            <a:r>
              <a:rPr lang="ru-RU" sz="1600" dirty="0">
                <a:latin typeface="Consolas" pitchFamily="49" charset="0"/>
                <a:cs typeface="Consolas" pitchFamily="49" charset="0"/>
              </a:rPr>
              <a:t>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returns</a:t>
            </a:r>
            <a:r>
              <a:rPr lang="ru-RU" sz="1600" dirty="0">
                <a:latin typeface="Consolas" pitchFamily="49" charset="0"/>
                <a:cs typeface="Consolas" pitchFamily="49" charset="0"/>
              </a:rPr>
              <a:t> </a:t>
            </a:r>
            <a:r>
              <a:rPr lang="en-US" sz="1600" dirty="0">
                <a:latin typeface="Consolas" pitchFamily="49" charset="0"/>
                <a:cs typeface="Consolas" pitchFamily="49" charset="0"/>
              </a:rPr>
              <a:t>false</a:t>
            </a:r>
            <a:r>
              <a:rPr lang="ru-RU" sz="1600" dirty="0">
                <a:latin typeface="Consolas" pitchFamily="49" charset="0"/>
                <a:cs typeface="Consolas" pitchFamily="49" charset="0"/>
              </a:rPr>
              <a:t> -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a:t>
            </a:r>
            <a:r>
              <a:rPr lang="en-US" sz="1600" dirty="0">
                <a:latin typeface="Consolas" pitchFamily="49" charset="0"/>
                <a:cs typeface="Consolas" pitchFamily="49" charset="0"/>
              </a:rPr>
              <a:t> </a:t>
            </a:r>
            <a:r>
              <a:rPr lang="ru-RU" sz="1600" dirty="0" err="1">
                <a:latin typeface="Consolas" pitchFamily="49" charset="0"/>
                <a:cs typeface="Consolas" pitchFamily="49" charset="0"/>
              </a:rPr>
              <a:t>ManualWorker</a:t>
            </a:r>
            <a:endParaRPr lang="ru-RU" sz="1600" dirty="0">
              <a:latin typeface="Consolas" pitchFamily="49" charset="0"/>
              <a:cs typeface="Consolas" pitchFamily="49" charset="0"/>
            </a:endParaRPr>
          </a:p>
        </p:txBody>
      </p:sp>
      <p:sp>
        <p:nvSpPr>
          <p:cNvPr id="5" name="Rounded Rectangle 4"/>
          <p:cNvSpPr/>
          <p:nvPr/>
        </p:nvSpPr>
        <p:spPr bwMode="auto">
          <a:xfrm>
            <a:off x="252845" y="4239490"/>
            <a:ext cx="8686800" cy="9144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Операция </a:t>
            </a:r>
            <a:r>
              <a:rPr lang="ru-RU" b="1" dirty="0">
                <a:solidFill>
                  <a:schemeClr val="bg1"/>
                </a:solidFill>
                <a:latin typeface="Calibri" panose="020F0502020204030204" pitchFamily="34" charset="0"/>
              </a:rPr>
              <a:t>as</a:t>
            </a:r>
            <a:r>
              <a:rPr lang="ru-RU" dirty="0">
                <a:solidFill>
                  <a:schemeClr val="bg1"/>
                </a:solidFill>
                <a:latin typeface="Calibri" panose="020F0502020204030204" pitchFamily="34" charset="0"/>
              </a:rPr>
              <a:t> проверяет, является ли объект ссылкой на указанный тип и, если это так, возвращает новую ссылку, используя этот тип, в противном случае возвращает null</a:t>
            </a:r>
          </a:p>
        </p:txBody>
      </p:sp>
      <p:sp>
        <p:nvSpPr>
          <p:cNvPr id="6" name="Rounded Rectangle 5"/>
          <p:cNvSpPr/>
          <p:nvPr/>
        </p:nvSpPr>
        <p:spPr bwMode="auto">
          <a:xfrm>
            <a:off x="252845" y="5338996"/>
            <a:ext cx="8686800" cy="9144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Операция </a:t>
            </a:r>
            <a:r>
              <a:rPr lang="ru-RU" b="1" dirty="0">
                <a:solidFill>
                  <a:schemeClr val="bg1"/>
                </a:solidFill>
                <a:latin typeface="Calibri" panose="020F0502020204030204" pitchFamily="34" charset="0"/>
              </a:rPr>
              <a:t>is</a:t>
            </a:r>
            <a:r>
              <a:rPr lang="ru-RU" dirty="0">
                <a:solidFill>
                  <a:schemeClr val="bg1"/>
                </a:solidFill>
                <a:latin typeface="Calibri" panose="020F0502020204030204" pitchFamily="34" charset="0"/>
              </a:rPr>
              <a:t> проверяет, является ли объект ссылкой на указанный тип и возвращает true, если это так и false в противном случае</a:t>
            </a:r>
          </a:p>
        </p:txBody>
      </p:sp>
    </p:spTree>
    <p:extLst>
      <p:ext uri="{BB962C8B-B14F-4D97-AF65-F5344CB8AC3E}">
        <p14:creationId xmlns:p14="http://schemas.microsoft.com/office/powerpoint/2010/main" val="32311856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Вызов методов и конструкторов базового класса</a:t>
            </a:r>
          </a:p>
        </p:txBody>
      </p:sp>
      <p:sp>
        <p:nvSpPr>
          <p:cNvPr id="5" name="Flowchart: Document 4"/>
          <p:cNvSpPr/>
          <p:nvPr/>
        </p:nvSpPr>
        <p:spPr bwMode="auto">
          <a:xfrm>
            <a:off x="304801" y="678873"/>
            <a:ext cx="8610599" cy="4876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500" dirty="0">
              <a:latin typeface="Consolas" pitchFamily="49" charset="0"/>
              <a:cs typeface="Consolas" pitchFamily="49" charset="0"/>
            </a:endParaRPr>
          </a:p>
          <a:p>
            <a:endParaRPr lang="ru-RU" sz="1500" dirty="0">
              <a:latin typeface="Consolas" pitchFamily="49" charset="0"/>
              <a:cs typeface="Consolas" pitchFamily="49" charset="0"/>
            </a:endParaRPr>
          </a:p>
          <a:p>
            <a:endParaRPr lang="en-US" sz="1500" dirty="0">
              <a:latin typeface="Consolas" pitchFamily="49" charset="0"/>
              <a:cs typeface="Consolas" pitchFamily="49" charset="0"/>
            </a:endParaRPr>
          </a:p>
          <a:p>
            <a:r>
              <a:rPr lang="ru-RU" sz="1500" dirty="0" err="1">
                <a:latin typeface="Consolas" pitchFamily="49" charset="0"/>
                <a:cs typeface="Consolas" pitchFamily="49" charset="0"/>
              </a:rPr>
              <a:t>class</a:t>
            </a:r>
            <a:r>
              <a:rPr lang="ru-RU" sz="1500" dirty="0">
                <a:latin typeface="Consolas" pitchFamily="49" charset="0"/>
                <a:cs typeface="Consolas" pitchFamily="49" charset="0"/>
              </a:rPr>
              <a:t> </a:t>
            </a:r>
            <a:r>
              <a:rPr lang="ru-RU" sz="1500" b="1" dirty="0">
                <a:latin typeface="Consolas" pitchFamily="49" charset="0"/>
                <a:cs typeface="Consolas" pitchFamily="49" charset="0"/>
              </a:rPr>
              <a:t>Employee</a:t>
            </a:r>
          </a:p>
          <a:p>
            <a:r>
              <a:rPr lang="ru-RU" sz="1500" dirty="0">
                <a:latin typeface="Consolas" pitchFamily="49" charset="0"/>
                <a:cs typeface="Consolas" pitchFamily="49" charset="0"/>
              </a:rPr>
              <a:t>{</a:t>
            </a:r>
          </a:p>
          <a:p>
            <a:r>
              <a:rPr lang="ru-RU" sz="1500" dirty="0">
                <a:latin typeface="Consolas" pitchFamily="49" charset="0"/>
                <a:cs typeface="Consolas" pitchFamily="49" charset="0"/>
              </a:rPr>
              <a:t>    protected string empName;</a:t>
            </a:r>
          </a:p>
          <a:p>
            <a:r>
              <a:rPr lang="ru-RU" sz="1500" dirty="0">
                <a:latin typeface="Consolas" pitchFamily="49" charset="0"/>
                <a:cs typeface="Consolas" pitchFamily="49" charset="0"/>
              </a:rPr>
              <a:t>    public </a:t>
            </a:r>
            <a:r>
              <a:rPr lang="ru-RU" sz="1500" b="1" dirty="0">
                <a:latin typeface="Consolas" pitchFamily="49" charset="0"/>
                <a:cs typeface="Consolas" pitchFamily="49" charset="0"/>
              </a:rPr>
              <a:t>Employee</a:t>
            </a:r>
            <a:r>
              <a:rPr lang="ru-RU" sz="1500" dirty="0">
                <a:latin typeface="Consolas" pitchFamily="49" charset="0"/>
                <a:cs typeface="Consolas" pitchFamily="49" charset="0"/>
              </a:rPr>
              <a:t>(string name)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this.empName = name;</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class </a:t>
            </a:r>
            <a:r>
              <a:rPr lang="ru-RU" sz="1500" dirty="0" err="1">
                <a:latin typeface="Consolas" pitchFamily="49" charset="0"/>
                <a:cs typeface="Consolas" pitchFamily="49" charset="0"/>
              </a:rPr>
              <a:t>Manager</a:t>
            </a:r>
            <a:r>
              <a:rPr lang="ru-RU" sz="1500" dirty="0">
                <a:latin typeface="Consolas" pitchFamily="49" charset="0"/>
                <a:cs typeface="Consolas" pitchFamily="49" charset="0"/>
              </a:rPr>
              <a:t> : </a:t>
            </a:r>
            <a:r>
              <a:rPr lang="ru-RU" sz="1500" dirty="0" err="1">
                <a:latin typeface="Consolas" pitchFamily="49" charset="0"/>
                <a:cs typeface="Consolas" pitchFamily="49" charset="0"/>
              </a:rPr>
              <a:t>Employee</a:t>
            </a:r>
            <a:endParaRPr lang="ru-RU" sz="1500" dirty="0">
              <a:latin typeface="Consolas" pitchFamily="49" charset="0"/>
              <a:cs typeface="Consolas" pitchFamily="49" charset="0"/>
            </a:endParaRPr>
          </a:p>
          <a:p>
            <a:r>
              <a:rPr lang="ru-RU" sz="1500" dirty="0">
                <a:latin typeface="Consolas" pitchFamily="49" charset="0"/>
                <a:cs typeface="Consolas" pitchFamily="49" charset="0"/>
              </a:rPr>
              <a:t>{</a:t>
            </a:r>
          </a:p>
          <a:p>
            <a:r>
              <a:rPr lang="ru-RU" sz="1500" dirty="0">
                <a:latin typeface="Consolas" pitchFamily="49" charset="0"/>
                <a:cs typeface="Consolas" pitchFamily="49" charset="0"/>
              </a:rPr>
              <a:t>    protected string </a:t>
            </a:r>
            <a:r>
              <a:rPr lang="ru-RU" sz="1500" dirty="0" err="1">
                <a:latin typeface="Consolas" pitchFamily="49" charset="0"/>
                <a:cs typeface="Consolas" pitchFamily="49" charset="0"/>
              </a:rPr>
              <a:t>empGrade</a:t>
            </a:r>
            <a:r>
              <a:rPr lang="ru-RU" sz="1500" dirty="0">
                <a:latin typeface="Consolas" pitchFamily="49" charset="0"/>
                <a:cs typeface="Consolas" pitchFamily="49" charset="0"/>
              </a:rPr>
              <a:t>;</a:t>
            </a:r>
          </a:p>
          <a:p>
            <a:r>
              <a:rPr lang="ru-RU" sz="1500" dirty="0">
                <a:latin typeface="Consolas" pitchFamily="49" charset="0"/>
                <a:cs typeface="Consolas" pitchFamily="49" charset="0"/>
              </a:rPr>
              <a:t>    public </a:t>
            </a:r>
            <a:r>
              <a:rPr lang="ru-RU" sz="1500" dirty="0" err="1">
                <a:latin typeface="Consolas" pitchFamily="49" charset="0"/>
                <a:cs typeface="Consolas" pitchFamily="49" charset="0"/>
              </a:rPr>
              <a:t>Manager</a:t>
            </a:r>
            <a:r>
              <a:rPr lang="ru-RU" sz="1500" dirty="0">
                <a:latin typeface="Consolas" pitchFamily="49" charset="0"/>
                <a:cs typeface="Consolas" pitchFamily="49" charset="0"/>
              </a:rPr>
              <a:t>(string name, string </a:t>
            </a:r>
            <a:r>
              <a:rPr lang="ru-RU" sz="1500" dirty="0" err="1">
                <a:latin typeface="Consolas" pitchFamily="49" charset="0"/>
                <a:cs typeface="Consolas" pitchFamily="49" charset="0"/>
              </a:rPr>
              <a:t>grade</a:t>
            </a:r>
            <a:r>
              <a:rPr lang="ru-RU" sz="1500" dirty="0">
                <a:latin typeface="Consolas" pitchFamily="49" charset="0"/>
                <a:cs typeface="Consolas" pitchFamily="49" charset="0"/>
              </a:rPr>
              <a:t>) : </a:t>
            </a:r>
            <a:r>
              <a:rPr lang="ru-RU" sz="1600" b="1" dirty="0" err="1">
                <a:latin typeface="Consolas" pitchFamily="49" charset="0"/>
                <a:cs typeface="Consolas" pitchFamily="49" charset="0"/>
              </a:rPr>
              <a:t>base</a:t>
            </a:r>
            <a:r>
              <a:rPr lang="ru-RU" sz="1600" b="1" dirty="0">
                <a:latin typeface="Consolas" pitchFamily="49" charset="0"/>
                <a:cs typeface="Consolas" pitchFamily="49" charset="0"/>
              </a:rPr>
              <a:t>(name)</a:t>
            </a:r>
            <a:endParaRPr lang="ru-RU" sz="1500" dirty="0">
              <a:latin typeface="Consolas" pitchFamily="49" charset="0"/>
              <a:cs typeface="Consolas" pitchFamily="49" charset="0"/>
            </a:endParaRP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a:t>
            </a:r>
            <a:r>
              <a:rPr lang="ru-RU" sz="1500" dirty="0" err="1">
                <a:latin typeface="Consolas" pitchFamily="49" charset="0"/>
                <a:cs typeface="Consolas" pitchFamily="49" charset="0"/>
              </a:rPr>
              <a:t>this.empGrade</a:t>
            </a:r>
            <a:r>
              <a:rPr lang="ru-RU" sz="1500" dirty="0">
                <a:latin typeface="Consolas" pitchFamily="49" charset="0"/>
                <a:cs typeface="Consolas" pitchFamily="49" charset="0"/>
              </a:rPr>
              <a:t> = </a:t>
            </a:r>
            <a:r>
              <a:rPr lang="ru-RU" sz="1500" dirty="0" err="1">
                <a:latin typeface="Consolas" pitchFamily="49" charset="0"/>
                <a:cs typeface="Consolas" pitchFamily="49" charset="0"/>
              </a:rPr>
              <a:t>grade</a:t>
            </a:r>
            <a:r>
              <a:rPr lang="ru-RU" sz="1500" dirty="0">
                <a:latin typeface="Consolas" pitchFamily="49" charset="0"/>
                <a:cs typeface="Consolas" pitchFamily="49" charset="0"/>
              </a:rPr>
              <a:t>;</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a:t>
            </a:r>
          </a:p>
        </p:txBody>
      </p:sp>
      <p:sp>
        <p:nvSpPr>
          <p:cNvPr id="4" name="Rounded Rectangle 3"/>
          <p:cNvSpPr/>
          <p:nvPr/>
        </p:nvSpPr>
        <p:spPr bwMode="auto">
          <a:xfrm>
            <a:off x="228600" y="5555673"/>
            <a:ext cx="8686800" cy="762000"/>
          </a:xfrm>
          <a:prstGeom prst="roundRect">
            <a:avLst/>
          </a:prstGeom>
          <a:solidFill>
            <a:schemeClr val="accent2">
              <a:lumMod val="50000"/>
            </a:schemeClr>
          </a:solidFill>
          <a:ln>
            <a:solidFill>
              <a:schemeClr val="accent2">
                <a:lumMod val="50000"/>
              </a:schemeClr>
            </a:solidFill>
            <a:headEnd/>
            <a:tailEnd/>
          </a:ln>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Хорошей практикой для конструктора производного класса является вызов конструктора базового класса как части инициализации</a:t>
            </a:r>
            <a:r>
              <a:rPr lang="en-US" dirty="0">
                <a:solidFill>
                  <a:schemeClr val="bg1"/>
                </a:solidFill>
                <a:latin typeface="Calibri" panose="020F0502020204030204" pitchFamily="34" charset="0"/>
              </a:rPr>
              <a:t> </a:t>
            </a:r>
            <a:r>
              <a:rPr lang="ru-RU" dirty="0">
                <a:solidFill>
                  <a:schemeClr val="bg1"/>
                </a:solidFill>
                <a:latin typeface="Calibri" panose="020F0502020204030204" pitchFamily="34" charset="0"/>
              </a:rPr>
              <a:t>объекта производного класса</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Вызов методов и конструкторов базового класса</a:t>
            </a:r>
          </a:p>
        </p:txBody>
      </p:sp>
      <p:sp>
        <p:nvSpPr>
          <p:cNvPr id="10" name="Flowchart: Document 3"/>
          <p:cNvSpPr/>
          <p:nvPr/>
        </p:nvSpPr>
        <p:spPr bwMode="auto">
          <a:xfrm>
            <a:off x="228599" y="784712"/>
            <a:ext cx="5334001" cy="2438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a:latin typeface="Consolas" pitchFamily="49" charset="0"/>
                <a:cs typeface="Consolas" pitchFamily="49" charset="0"/>
              </a:rPr>
              <a:t>class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public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(string name, string </a:t>
            </a:r>
            <a:r>
              <a:rPr lang="ru-RU" sz="1600" dirty="0" err="1">
                <a:latin typeface="Consolas" pitchFamily="49" charset="0"/>
                <a:cs typeface="Consolas" pitchFamily="49" charset="0"/>
              </a:rPr>
              <a:t>grade</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11" name="Flowchart: Document 4"/>
          <p:cNvSpPr/>
          <p:nvPr/>
        </p:nvSpPr>
        <p:spPr bwMode="auto">
          <a:xfrm>
            <a:off x="2247900" y="2956499"/>
            <a:ext cx="6660572" cy="2438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a:latin typeface="Consolas" pitchFamily="49" charset="0"/>
                <a:cs typeface="Consolas" pitchFamily="49" charset="0"/>
              </a:rPr>
              <a:t>class Manager : Employee</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public Manager(string name, string grade) : </a:t>
            </a:r>
            <a:r>
              <a:rPr lang="ru-RU" sz="1600" b="1" dirty="0">
                <a:latin typeface="Consolas" pitchFamily="49" charset="0"/>
                <a:cs typeface="Consolas" pitchFamily="49" charset="0"/>
              </a:rPr>
              <a:t>base()</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13" name="Rounded Rectangle 7"/>
          <p:cNvSpPr/>
          <p:nvPr/>
        </p:nvSpPr>
        <p:spPr bwMode="auto">
          <a:xfrm>
            <a:off x="228599" y="5039901"/>
            <a:ext cx="8679873" cy="1121769"/>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latin typeface="Calibri" panose="020F0502020204030204" pitchFamily="34" charset="0"/>
              </a:rPr>
              <a:t>Если в конструкторе производного класса нет явного вызова конструктора базового класса, перед выполнением кода компилятор пытается вставить в конструктор производного класса вызов конструктора по умолчанию базового класса</a:t>
            </a:r>
          </a:p>
        </p:txBody>
      </p:sp>
      <p:cxnSp>
        <p:nvCxnSpPr>
          <p:cNvPr id="6" name="Прямая со стрелкой 5"/>
          <p:cNvCxnSpPr/>
          <p:nvPr/>
        </p:nvCxnSpPr>
        <p:spPr>
          <a:xfrm>
            <a:off x="2667000" y="1828800"/>
            <a:ext cx="3429000" cy="17526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6" name="Rounded Rectangle 6"/>
          <p:cNvSpPr/>
          <p:nvPr/>
        </p:nvSpPr>
        <p:spPr bwMode="auto">
          <a:xfrm>
            <a:off x="3124200" y="2411656"/>
            <a:ext cx="2133600" cy="6096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dirty="0">
                <a:solidFill>
                  <a:schemeClr val="bg1"/>
                </a:solidFill>
                <a:latin typeface="Calibri" panose="020F0502020204030204" pitchFamily="34" charset="0"/>
              </a:rPr>
              <a:t>Компилятор С#</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Сокрытие методов базового класса</a:t>
            </a:r>
          </a:p>
        </p:txBody>
      </p:sp>
      <p:sp>
        <p:nvSpPr>
          <p:cNvPr id="5" name="Flowchart: Document 4"/>
          <p:cNvSpPr/>
          <p:nvPr/>
        </p:nvSpPr>
        <p:spPr bwMode="auto">
          <a:xfrm>
            <a:off x="228600" y="762000"/>
            <a:ext cx="8670878" cy="5181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r>
              <a:rPr lang="ru-RU" sz="1600" dirty="0">
                <a:latin typeface="Consolas" pitchFamily="49" charset="0"/>
                <a:cs typeface="Consolas" pitchFamily="49" charset="0"/>
              </a:rPr>
              <a:t>class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b="1" dirty="0">
                <a:latin typeface="Consolas" pitchFamily="49" charset="0"/>
                <a:cs typeface="Consolas" pitchFamily="49" charset="0"/>
              </a:rPr>
              <a:t>protected</a:t>
            </a:r>
            <a:r>
              <a:rPr lang="ru-RU" sz="1600" dirty="0">
                <a:latin typeface="Consolas" pitchFamily="49" charset="0"/>
                <a:cs typeface="Consolas" pitchFamily="49" charset="0"/>
              </a:rPr>
              <a:t> void DoWork()</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class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b="1" dirty="0">
                <a:latin typeface="Consolas" pitchFamily="49" charset="0"/>
                <a:cs typeface="Consolas" pitchFamily="49" charset="0"/>
              </a:rPr>
              <a:t>public</a:t>
            </a:r>
            <a:r>
              <a:rPr lang="ru-RU" sz="1600" dirty="0">
                <a:latin typeface="Consolas" pitchFamily="49" charset="0"/>
                <a:cs typeface="Consolas" pitchFamily="49" charset="0"/>
              </a:rPr>
              <a:t> </a:t>
            </a:r>
            <a:r>
              <a:rPr lang="ru-RU" b="1" dirty="0">
                <a:latin typeface="Consolas" pitchFamily="49" charset="0"/>
                <a:cs typeface="Consolas" pitchFamily="49" charset="0"/>
              </a:rPr>
              <a:t>new</a:t>
            </a:r>
            <a:r>
              <a:rPr lang="ru-RU" sz="1600" dirty="0">
                <a:latin typeface="Consolas" pitchFamily="49" charset="0"/>
                <a:cs typeface="Consolas" pitchFamily="49" charset="0"/>
              </a:rPr>
              <a:t> void DoWork()</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Hide</a:t>
            </a:r>
            <a:r>
              <a:rPr lang="ru-RU" sz="1600" dirty="0">
                <a:latin typeface="Consolas" pitchFamily="49" charset="0"/>
                <a:cs typeface="Consolas" pitchFamily="49" charset="0"/>
              </a:rPr>
              <a:t>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DoWork method in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a:t>
            </a:r>
            <a:r>
              <a:rPr lang="ru-RU" sz="1600" dirty="0" err="1">
                <a:latin typeface="Consolas" pitchFamily="49" charset="0"/>
                <a:cs typeface="Consolas" pitchFamily="49" charset="0"/>
              </a:rPr>
              <a:t>base</a:t>
            </a:r>
            <a:r>
              <a:rPr lang="ru-RU" sz="1600" dirty="0">
                <a:latin typeface="Consolas" pitchFamily="49" charset="0"/>
                <a:cs typeface="Consolas" pitchFamily="49" charset="0"/>
              </a:rPr>
              <a:t> class</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4" name="Rounded Rectangle 3"/>
          <p:cNvSpPr/>
          <p:nvPr/>
        </p:nvSpPr>
        <p:spPr bwMode="auto">
          <a:xfrm>
            <a:off x="4792639" y="987136"/>
            <a:ext cx="4106839" cy="1219200"/>
          </a:xfrm>
          <a:prstGeom prst="roundRect">
            <a:avLst/>
          </a:prstGeom>
          <a:solidFill>
            <a:schemeClr val="accent2">
              <a:lumMod val="50000"/>
            </a:schemeClr>
          </a:solidFill>
          <a:ln>
            <a:solidFill>
              <a:schemeClr val="accent2">
                <a:lumMod val="50000"/>
              </a:schemeClr>
            </a:solidFill>
            <a:headEnd/>
            <a:tailEnd/>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b="1" dirty="0">
                <a:latin typeface="Calibri" panose="020F0502020204030204" pitchFamily="34" charset="0"/>
              </a:rPr>
              <a:t>Сокрытие </a:t>
            </a:r>
            <a:r>
              <a:rPr lang="ru-RU" dirty="0">
                <a:latin typeface="Calibri" panose="020F0502020204030204" pitchFamily="34" charset="0"/>
              </a:rPr>
              <a:t>:  </a:t>
            </a:r>
          </a:p>
          <a:p>
            <a:pPr algn="just" defTabSz="457200">
              <a:lnSpc>
                <a:spcPct val="90000"/>
              </a:lnSpc>
              <a:tabLst>
                <a:tab pos="457200" algn="l"/>
              </a:tabLst>
            </a:pPr>
            <a:r>
              <a:rPr lang="ru-RU" dirty="0">
                <a:latin typeface="Calibri" panose="020F0502020204030204" pitchFamily="34" charset="0"/>
              </a:rPr>
              <a:t>замена функциональности базового класса новым поведением </a:t>
            </a:r>
            <a:endParaRPr lang="ru-RU" dirty="0">
              <a:latin typeface="Calibri" panose="020F0502020204030204" pitchFamily="34" charset="0"/>
              <a:cs typeface="Consolas" pitchFamily="49" charset="0"/>
            </a:endParaRPr>
          </a:p>
        </p:txBody>
      </p:sp>
      <p:sp>
        <p:nvSpPr>
          <p:cNvPr id="6" name="Rounded Rectangle 5"/>
          <p:cNvSpPr/>
          <p:nvPr/>
        </p:nvSpPr>
        <p:spPr bwMode="auto">
          <a:xfrm>
            <a:off x="4800600" y="2362200"/>
            <a:ext cx="4098878" cy="10668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Для указания намеренного действия используется ключевое слово new </a:t>
            </a:r>
            <a:endParaRPr lang="ru-RU" dirty="0">
              <a:solidFill>
                <a:schemeClr val="bg1"/>
              </a:solidFill>
              <a:latin typeface="Calibri" panose="020F0502020204030204" pitchFamily="34" charset="0"/>
              <a:cs typeface="Consolas" pitchFamily="49" charset="0"/>
            </a:endParaRPr>
          </a:p>
        </p:txBody>
      </p:sp>
    </p:spTree>
    <p:extLst>
      <p:ext uri="{BB962C8B-B14F-4D97-AF65-F5344CB8AC3E}">
        <p14:creationId xmlns:p14="http://schemas.microsoft.com/office/powerpoint/2010/main" val="31954104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Переопределение виртуальных методов базового класса</a:t>
            </a:r>
          </a:p>
        </p:txBody>
      </p:sp>
      <p:sp>
        <p:nvSpPr>
          <p:cNvPr id="5" name="Flowchart: Document 4"/>
          <p:cNvSpPr/>
          <p:nvPr/>
        </p:nvSpPr>
        <p:spPr bwMode="auto">
          <a:xfrm>
            <a:off x="268627" y="762000"/>
            <a:ext cx="6629400" cy="4876800"/>
          </a:xfrm>
          <a:prstGeom prst="flowChartDocument">
            <a:avLst/>
          </a:prstGeom>
          <a:ln>
            <a:headEnd/>
            <a:tailEnd/>
          </a:ln>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r>
              <a:rPr lang="ru-RU" sz="1600" dirty="0">
                <a:latin typeface="Consolas" pitchFamily="49" charset="0"/>
                <a:cs typeface="Consolas" pitchFamily="49" charset="0"/>
              </a:rPr>
              <a:t>class Object</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b="1" dirty="0">
                <a:latin typeface="Consolas" pitchFamily="49" charset="0"/>
                <a:cs typeface="Consolas" pitchFamily="49" charset="0"/>
              </a:rPr>
              <a:t>public</a:t>
            </a:r>
            <a:r>
              <a:rPr lang="ru-RU" sz="1600" dirty="0">
                <a:latin typeface="Consolas" pitchFamily="49" charset="0"/>
                <a:cs typeface="Consolas" pitchFamily="49" charset="0"/>
              </a:rPr>
              <a:t> </a:t>
            </a:r>
            <a:r>
              <a:rPr lang="ru-RU" b="1" dirty="0">
                <a:latin typeface="Consolas" pitchFamily="49" charset="0"/>
                <a:cs typeface="Consolas" pitchFamily="49" charset="0"/>
              </a:rPr>
              <a:t>virtual</a:t>
            </a:r>
            <a:r>
              <a:rPr lang="ru-RU" sz="1600" dirty="0">
                <a:latin typeface="Consolas" pitchFamily="49" charset="0"/>
                <a:cs typeface="Consolas" pitchFamily="49" charset="0"/>
              </a:rPr>
              <a:t> string ToString()</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class Employee</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protected string empName;</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r>
              <a:rPr lang="ru-RU" b="1" dirty="0">
                <a:latin typeface="Consolas" pitchFamily="49" charset="0"/>
                <a:cs typeface="Consolas" pitchFamily="49" charset="0"/>
              </a:rPr>
              <a:t>public</a:t>
            </a:r>
            <a:r>
              <a:rPr lang="ru-RU" sz="1600" dirty="0">
                <a:latin typeface="Consolas" pitchFamily="49" charset="0"/>
                <a:cs typeface="Consolas" pitchFamily="49" charset="0"/>
              </a:rPr>
              <a:t> </a:t>
            </a:r>
            <a:r>
              <a:rPr lang="ru-RU" b="1" dirty="0">
                <a:latin typeface="Consolas" pitchFamily="49" charset="0"/>
                <a:cs typeface="Consolas" pitchFamily="49" charset="0"/>
              </a:rPr>
              <a:t>override</a:t>
            </a:r>
            <a:r>
              <a:rPr lang="ru-RU" sz="1600" dirty="0">
                <a:latin typeface="Consolas" pitchFamily="49" charset="0"/>
                <a:cs typeface="Consolas" pitchFamily="49" charset="0"/>
              </a:rPr>
              <a:t> string ToString()</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return string.Format("Employee: {0}", empName);</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4" name="Rounded Rectangle 3"/>
          <p:cNvSpPr/>
          <p:nvPr/>
        </p:nvSpPr>
        <p:spPr bwMode="auto">
          <a:xfrm>
            <a:off x="5526424" y="720436"/>
            <a:ext cx="3429000" cy="1950426"/>
          </a:xfrm>
          <a:prstGeom prst="roundRect">
            <a:avLst/>
          </a:prstGeom>
          <a:solidFill>
            <a:schemeClr val="accent2">
              <a:lumMod val="50000"/>
            </a:schemeClr>
          </a:solidFill>
          <a:ln>
            <a:solidFill>
              <a:schemeClr val="accent2">
                <a:lumMod val="50000"/>
              </a:schemeClr>
            </a:solidFill>
            <a:headEnd/>
            <a:tailEnd/>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algn="just" defTabSz="457200">
              <a:lnSpc>
                <a:spcPct val="90000"/>
              </a:lnSpc>
              <a:tabLst>
                <a:tab pos="457200" algn="l"/>
              </a:tabLst>
            </a:pPr>
            <a:r>
              <a:rPr lang="ru-RU" b="1" dirty="0">
                <a:latin typeface="Calibri" panose="020F0502020204030204" pitchFamily="34" charset="0"/>
              </a:rPr>
              <a:t>Переопределение</a:t>
            </a:r>
            <a:r>
              <a:rPr lang="ru-RU" dirty="0">
                <a:latin typeface="Calibri" panose="020F0502020204030204" pitchFamily="34" charset="0"/>
              </a:rPr>
              <a:t>: </a:t>
            </a:r>
          </a:p>
          <a:p>
            <a:pPr algn="just" defTabSz="457200">
              <a:lnSpc>
                <a:spcPct val="90000"/>
              </a:lnSpc>
              <a:tabLst>
                <a:tab pos="457200" algn="l"/>
              </a:tabLst>
            </a:pPr>
            <a:r>
              <a:rPr lang="ru-RU" dirty="0">
                <a:latin typeface="Calibri" panose="020F0502020204030204" pitchFamily="34" charset="0"/>
              </a:rPr>
              <a:t>намеренное изменение или расширение абстрактной или виртуальной  реализации унаследованного метода, свойства, индексатора или события базового класса</a:t>
            </a:r>
            <a:endParaRPr lang="ru-RU" dirty="0">
              <a:latin typeface="Calibri" panose="020F0502020204030204" pitchFamily="34" charset="0"/>
              <a:cs typeface="Consolas" pitchFamily="49" charset="0"/>
            </a:endParaRPr>
          </a:p>
        </p:txBody>
      </p:sp>
      <p:sp>
        <p:nvSpPr>
          <p:cNvPr id="6" name="Rounded Rectangle 5"/>
          <p:cNvSpPr/>
          <p:nvPr/>
        </p:nvSpPr>
        <p:spPr bwMode="auto">
          <a:xfrm>
            <a:off x="4170218" y="2860964"/>
            <a:ext cx="4785206" cy="850614"/>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pPr>
            <a:r>
              <a:rPr lang="ru-RU" dirty="0">
                <a:solidFill>
                  <a:schemeClr val="bg1"/>
                </a:solidFill>
                <a:latin typeface="Calibri" panose="020F0502020204030204" pitchFamily="34" charset="0"/>
              </a:rPr>
              <a:t>Для переопределения в наследуемом классе используется ключевое слово </a:t>
            </a:r>
            <a:r>
              <a:rPr lang="ru-RU" b="1" dirty="0" err="1">
                <a:solidFill>
                  <a:schemeClr val="bg1"/>
                </a:solidFill>
                <a:latin typeface="Calibri" panose="020F0502020204030204" pitchFamily="34" charset="0"/>
              </a:rPr>
              <a:t>override</a:t>
            </a:r>
            <a:endParaRPr lang="ru-RU" b="1" dirty="0">
              <a:solidFill>
                <a:schemeClr val="bg1"/>
              </a:solidFill>
              <a:latin typeface="Calibri" panose="020F0502020204030204" pitchFamily="34" charset="0"/>
              <a:cs typeface="Consolas" pitchFamily="49" charset="0"/>
            </a:endParaRPr>
          </a:p>
        </p:txBody>
      </p:sp>
      <p:sp>
        <p:nvSpPr>
          <p:cNvPr id="8" name="Rounded Rectangle 7"/>
          <p:cNvSpPr/>
          <p:nvPr/>
        </p:nvSpPr>
        <p:spPr bwMode="auto">
          <a:xfrm>
            <a:off x="268627" y="5486400"/>
            <a:ext cx="8686797" cy="762000"/>
          </a:xfrm>
          <a:prstGeom prst="roundRect">
            <a:avLst/>
          </a:prstGeom>
          <a:solidFill>
            <a:schemeClr val="accent2">
              <a:lumMod val="50000"/>
            </a:schemeClr>
          </a:solidFill>
          <a:ln>
            <a:solidFill>
              <a:schemeClr val="accent2">
                <a:lumMod val="50000"/>
              </a:schemeClr>
            </a:solidFill>
            <a:headEnd/>
            <a:tailEnd/>
          </a:ln>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Переопределить можно только члены класса, которые помечены в базовом классе как virtual, </a:t>
            </a:r>
            <a:r>
              <a:rPr lang="ru-RU" dirty="0" err="1">
                <a:solidFill>
                  <a:schemeClr val="bg1"/>
                </a:solidFill>
                <a:latin typeface="Calibri" panose="020F0502020204030204" pitchFamily="34" charset="0"/>
              </a:rPr>
              <a:t>override</a:t>
            </a:r>
            <a:r>
              <a:rPr lang="ru-RU" dirty="0">
                <a:solidFill>
                  <a:schemeClr val="bg1"/>
                </a:solidFill>
                <a:latin typeface="Calibri" panose="020F0502020204030204" pitchFamily="34" charset="0"/>
              </a:rPr>
              <a:t> или </a:t>
            </a:r>
            <a:r>
              <a:rPr lang="ru-RU" dirty="0" err="1">
                <a:solidFill>
                  <a:schemeClr val="bg1"/>
                </a:solidFill>
                <a:latin typeface="Calibri" panose="020F0502020204030204" pitchFamily="34" charset="0"/>
              </a:rPr>
              <a:t>abstract</a:t>
            </a:r>
            <a:endParaRPr lang="ru-RU" dirty="0">
              <a:solidFill>
                <a:schemeClr val="bg1"/>
              </a:solidFill>
              <a:latin typeface="Calibri" panose="020F0502020204030204" pitchFamily="34" charset="0"/>
              <a:cs typeface="Consolas" pitchFamily="49" charset="0"/>
            </a:endParaRPr>
          </a:p>
        </p:txBody>
      </p:sp>
    </p:spTree>
    <p:extLst>
      <p:ext uri="{BB962C8B-B14F-4D97-AF65-F5344CB8AC3E}">
        <p14:creationId xmlns:p14="http://schemas.microsoft.com/office/powerpoint/2010/main" val="37481075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Вызов методов базового класса</a:t>
            </a:r>
          </a:p>
        </p:txBody>
      </p:sp>
      <p:sp>
        <p:nvSpPr>
          <p:cNvPr id="4" name="Flowchart: Document 3"/>
          <p:cNvSpPr/>
          <p:nvPr/>
        </p:nvSpPr>
        <p:spPr bwMode="auto">
          <a:xfrm>
            <a:off x="304800" y="762000"/>
            <a:ext cx="8610600" cy="5105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r>
              <a:rPr lang="ru-RU" sz="1600" dirty="0">
                <a:latin typeface="Consolas" pitchFamily="49" charset="0"/>
                <a:cs typeface="Consolas" pitchFamily="49" charset="0"/>
              </a:rPr>
              <a:t>class Employee</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protected </a:t>
            </a:r>
            <a:r>
              <a:rPr lang="ru-RU" sz="1600" b="1" dirty="0">
                <a:latin typeface="Consolas" pitchFamily="49" charset="0"/>
                <a:cs typeface="Consolas" pitchFamily="49" charset="0"/>
              </a:rPr>
              <a:t>virtual</a:t>
            </a:r>
            <a:r>
              <a:rPr lang="ru-RU" sz="1600" dirty="0">
                <a:latin typeface="Consolas" pitchFamily="49" charset="0"/>
                <a:cs typeface="Consolas" pitchFamily="49" charset="0"/>
              </a:rPr>
              <a:t> void DoWork()</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class Manager : Employee</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protected </a:t>
            </a:r>
            <a:r>
              <a:rPr lang="ru-RU" sz="1600" b="1" dirty="0">
                <a:latin typeface="Consolas" pitchFamily="49" charset="0"/>
                <a:cs typeface="Consolas" pitchFamily="49" charset="0"/>
              </a:rPr>
              <a:t>override</a:t>
            </a:r>
            <a:r>
              <a:rPr lang="ru-RU" sz="1600" dirty="0">
                <a:latin typeface="Consolas" pitchFamily="49" charset="0"/>
                <a:cs typeface="Consolas" pitchFamily="49" charset="0"/>
              </a:rPr>
              <a:t> void DoWork()</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 Do processing specific to Managers</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 Call the DoWork method in the base class</a:t>
            </a:r>
          </a:p>
          <a:p>
            <a:r>
              <a:rPr lang="ru-RU" sz="1600" dirty="0">
                <a:latin typeface="Consolas" pitchFamily="49" charset="0"/>
                <a:cs typeface="Consolas" pitchFamily="49" charset="0"/>
              </a:rPr>
              <a:t>        </a:t>
            </a:r>
            <a:r>
              <a:rPr lang="ru-RU" b="1" dirty="0">
                <a:latin typeface="Consolas" pitchFamily="49" charset="0"/>
                <a:cs typeface="Consolas" pitchFamily="49" charset="0"/>
              </a:rPr>
              <a:t>base</a:t>
            </a:r>
            <a:r>
              <a:rPr lang="ru-RU" sz="1600" dirty="0">
                <a:latin typeface="Consolas" pitchFamily="49" charset="0"/>
                <a:cs typeface="Consolas" pitchFamily="49" charset="0"/>
              </a:rPr>
              <a:t>.DoWork();</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5" name="Rounded Rectangle 4"/>
          <p:cNvSpPr/>
          <p:nvPr/>
        </p:nvSpPr>
        <p:spPr bwMode="auto">
          <a:xfrm>
            <a:off x="304800" y="5410200"/>
            <a:ext cx="8610600" cy="9144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Производный класс с замещенным или переопределенным методом или свойством сохраняет доступ к методу или свойству базового класса с помощью ключевого слова </a:t>
            </a:r>
            <a:r>
              <a:rPr lang="ru-RU" b="1" dirty="0" err="1">
                <a:solidFill>
                  <a:schemeClr val="bg1"/>
                </a:solidFill>
                <a:latin typeface="Calibri" panose="020F0502020204030204" pitchFamily="34" charset="0"/>
              </a:rPr>
              <a:t>base</a:t>
            </a:r>
            <a:endParaRPr lang="ru-RU" b="1" dirty="0">
              <a:solidFill>
                <a:schemeClr val="bg1"/>
              </a:solidFill>
              <a:latin typeface="Calibri" panose="020F0502020204030204" pitchFamily="34" charset="0"/>
            </a:endParaRPr>
          </a:p>
        </p:txBody>
      </p:sp>
      <p:sp>
        <p:nvSpPr>
          <p:cNvPr id="7" name="Rounded Rectangle 6"/>
          <p:cNvSpPr/>
          <p:nvPr/>
        </p:nvSpPr>
        <p:spPr bwMode="auto">
          <a:xfrm>
            <a:off x="4610100" y="762000"/>
            <a:ext cx="4305300" cy="13716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a:solidFill>
                  <a:schemeClr val="bg1"/>
                </a:solidFill>
                <a:latin typeface="Calibri" panose="020F0502020204030204" pitchFamily="34" charset="0"/>
              </a:rPr>
              <a:t>Позволяет создавать собственную функциональность в дополнение к существующей, определяемой базовым классом</a:t>
            </a:r>
          </a:p>
        </p:txBody>
      </p:sp>
    </p:spTree>
    <p:extLst>
      <p:ext uri="{BB962C8B-B14F-4D97-AF65-F5344CB8AC3E}">
        <p14:creationId xmlns:p14="http://schemas.microsoft.com/office/powerpoint/2010/main" val="21264546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Определение запечатанных классов и методов</a:t>
            </a:r>
          </a:p>
        </p:txBody>
      </p:sp>
      <p:sp>
        <p:nvSpPr>
          <p:cNvPr id="10" name="Rounded Rectangle 9"/>
          <p:cNvSpPr/>
          <p:nvPr/>
        </p:nvSpPr>
        <p:spPr bwMode="auto">
          <a:xfrm>
            <a:off x="228600" y="720835"/>
            <a:ext cx="1981200" cy="685800"/>
          </a:xfrm>
          <a:prstGeom prst="roundRect">
            <a:avLst/>
          </a:prstGeom>
          <a:solidFill>
            <a:schemeClr val="accent2">
              <a:lumMod val="50000"/>
            </a:schemeClr>
          </a:solidFill>
          <a:ln>
            <a:solidFill>
              <a:schemeClr val="accent2">
                <a:lumMod val="50000"/>
              </a:schemeClr>
            </a:solidFill>
            <a:headEnd/>
            <a:tailEnd/>
          </a:ln>
          <a:effectLst/>
          <a:scene3d>
            <a:camera prst="orthographicFront">
              <a:rot lat="0" lon="0" rev="0"/>
            </a:camera>
            <a:lightRig rig="balanced" dir="t">
              <a:rot lat="0" lon="0" rev="8700000"/>
            </a:lightRig>
          </a:scene3d>
          <a:sp3d/>
        </p:spPr>
        <p:style>
          <a:lnRef idx="0">
            <a:schemeClr val="accent1"/>
          </a:lnRef>
          <a:fillRef idx="3">
            <a:schemeClr val="accent1"/>
          </a:fillRef>
          <a:effectRef idx="3">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dirty="0"/>
              <a:t>Object</a:t>
            </a:r>
          </a:p>
        </p:txBody>
      </p:sp>
      <p:sp>
        <p:nvSpPr>
          <p:cNvPr id="11" name="Rounded Rectangle 10"/>
          <p:cNvSpPr/>
          <p:nvPr/>
        </p:nvSpPr>
        <p:spPr bwMode="auto">
          <a:xfrm>
            <a:off x="2895600" y="1074125"/>
            <a:ext cx="1981200" cy="685800"/>
          </a:xfrm>
          <a:prstGeom prst="roundRect">
            <a:avLst/>
          </a:prstGeom>
          <a:solidFill>
            <a:schemeClr val="accent2">
              <a:lumMod val="50000"/>
            </a:schemeClr>
          </a:solidFill>
          <a:ln>
            <a:solidFill>
              <a:schemeClr val="accent2">
                <a:lumMod val="50000"/>
              </a:schemeClr>
            </a:solidFill>
            <a:headEnd/>
            <a:tailEnd/>
          </a:ln>
          <a:effectLst/>
          <a:scene3d>
            <a:camera prst="orthographicFront">
              <a:rot lat="0" lon="0" rev="0"/>
            </a:camera>
            <a:lightRig rig="balanced" dir="t">
              <a:rot lat="0" lon="0" rev="8700000"/>
            </a:lightRig>
          </a:scene3d>
          <a:sp3d/>
        </p:spPr>
        <p:style>
          <a:lnRef idx="0">
            <a:schemeClr val="accent1"/>
          </a:lnRef>
          <a:fillRef idx="3">
            <a:schemeClr val="accent1"/>
          </a:fillRef>
          <a:effectRef idx="3">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a:t>Employee</a:t>
            </a:r>
          </a:p>
        </p:txBody>
      </p:sp>
      <p:sp>
        <p:nvSpPr>
          <p:cNvPr id="14" name="Flowchart: Document 13"/>
          <p:cNvSpPr/>
          <p:nvPr/>
        </p:nvSpPr>
        <p:spPr bwMode="auto">
          <a:xfrm>
            <a:off x="228599" y="2168635"/>
            <a:ext cx="8686800" cy="794038"/>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b="1" dirty="0" err="1">
                <a:latin typeface="Consolas" pitchFamily="49" charset="0"/>
                <a:cs typeface="Consolas" pitchFamily="49" charset="0"/>
              </a:rPr>
              <a:t>sealed</a:t>
            </a:r>
            <a:r>
              <a:rPr lang="ru-RU" sz="1600" dirty="0">
                <a:latin typeface="Consolas" pitchFamily="49" charset="0"/>
                <a:cs typeface="Consolas" pitchFamily="49" charset="0"/>
              </a:rPr>
              <a:t> </a:t>
            </a:r>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r>
              <a:rPr lang="ru-RU" sz="1600" dirty="0">
                <a:latin typeface="Consolas" pitchFamily="49" charset="0"/>
                <a:cs typeface="Consolas" pitchFamily="49" charset="0"/>
              </a:rPr>
              <a:t> {. . .}</a:t>
            </a:r>
          </a:p>
        </p:txBody>
      </p:sp>
      <p:sp>
        <p:nvSpPr>
          <p:cNvPr id="12" name="Rounded Rectangle 11"/>
          <p:cNvSpPr/>
          <p:nvPr/>
        </p:nvSpPr>
        <p:spPr bwMode="auto">
          <a:xfrm>
            <a:off x="5743938" y="1403638"/>
            <a:ext cx="1981200" cy="685800"/>
          </a:xfrm>
          <a:prstGeom prst="roundRect">
            <a:avLst/>
          </a:prstGeom>
          <a:solidFill>
            <a:schemeClr val="accent2">
              <a:lumMod val="50000"/>
            </a:schemeClr>
          </a:solidFill>
          <a:ln>
            <a:solidFill>
              <a:schemeClr val="accent2">
                <a:lumMod val="50000"/>
              </a:schemeClr>
            </a:solidFill>
            <a:headEnd/>
            <a:tailEnd/>
          </a:ln>
          <a:effectLst/>
          <a:scene3d>
            <a:camera prst="orthographicFront">
              <a:rot lat="0" lon="0" rev="0"/>
            </a:camera>
            <a:lightRig rig="balanced" dir="t">
              <a:rot lat="0" lon="0" rev="8700000"/>
            </a:lightRig>
          </a:scene3d>
          <a:sp3d/>
        </p:spPr>
        <p:style>
          <a:lnRef idx="0">
            <a:schemeClr val="accent1"/>
          </a:lnRef>
          <a:fillRef idx="3">
            <a:schemeClr val="accent1"/>
          </a:fillRef>
          <a:effectRef idx="3">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a:t>Manager</a:t>
            </a:r>
          </a:p>
        </p:txBody>
      </p:sp>
      <p:sp>
        <p:nvSpPr>
          <p:cNvPr id="15" name="&quot;No&quot; Symbol 14"/>
          <p:cNvSpPr/>
          <p:nvPr/>
        </p:nvSpPr>
        <p:spPr bwMode="auto">
          <a:xfrm>
            <a:off x="7420338" y="1394312"/>
            <a:ext cx="609600" cy="663088"/>
          </a:xfrm>
          <a:prstGeom prst="noSmoking">
            <a:avLst/>
          </a:prstGeom>
          <a:solidFill>
            <a:schemeClr val="accent2">
              <a:lumMod val="75000"/>
            </a:schemeClr>
          </a:solidFill>
          <a:ln>
            <a:solidFill>
              <a:schemeClr val="accent3">
                <a:lumMod val="75000"/>
              </a:schemeClr>
            </a:solidFill>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endParaRPr lang="ru-RU" dirty="0">
              <a:solidFill>
                <a:schemeClr val="tx1"/>
              </a:solidFill>
            </a:endParaRPr>
          </a:p>
        </p:txBody>
      </p:sp>
      <p:sp>
        <p:nvSpPr>
          <p:cNvPr id="16" name="Rounded Rectangle 15"/>
          <p:cNvSpPr/>
          <p:nvPr/>
        </p:nvSpPr>
        <p:spPr bwMode="auto">
          <a:xfrm>
            <a:off x="4876800" y="2165639"/>
            <a:ext cx="4038599" cy="685799"/>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В запечатанном классе не могут объявляться виртуальные методы</a:t>
            </a:r>
          </a:p>
        </p:txBody>
      </p:sp>
      <p:sp>
        <p:nvSpPr>
          <p:cNvPr id="17" name="Rounded Rectangle 16"/>
          <p:cNvSpPr/>
          <p:nvPr/>
        </p:nvSpPr>
        <p:spPr bwMode="auto">
          <a:xfrm>
            <a:off x="214744" y="5460086"/>
            <a:ext cx="8700654" cy="864514"/>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latin typeface="Calibri" panose="020F0502020204030204" pitchFamily="34" charset="0"/>
              </a:rPr>
              <a:t>В .NET Framework все значимые типы (структуры и перечисления) неявно запечатаны</a:t>
            </a:r>
          </a:p>
        </p:txBody>
      </p:sp>
      <p:sp>
        <p:nvSpPr>
          <p:cNvPr id="19" name="Flowchart: Document 18"/>
          <p:cNvSpPr/>
          <p:nvPr/>
        </p:nvSpPr>
        <p:spPr bwMode="auto">
          <a:xfrm>
            <a:off x="228599" y="3038874"/>
            <a:ext cx="8686799" cy="220980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protected</a:t>
            </a:r>
            <a:r>
              <a:rPr lang="ru-RU" sz="1600" dirty="0">
                <a:latin typeface="Consolas" pitchFamily="49" charset="0"/>
                <a:cs typeface="Consolas" pitchFamily="49" charset="0"/>
              </a:rPr>
              <a:t> </a:t>
            </a:r>
            <a:r>
              <a:rPr lang="ru-RU" b="1" dirty="0" err="1">
                <a:latin typeface="Consolas" pitchFamily="49" charset="0"/>
                <a:cs typeface="Consolas" pitchFamily="49" charset="0"/>
              </a:rPr>
              <a:t>sealed</a:t>
            </a:r>
            <a:r>
              <a:rPr lang="ru-RU" b="1" dirty="0">
                <a:latin typeface="Consolas" pitchFamily="49" charset="0"/>
                <a:cs typeface="Consolas" pitchFamily="49" charset="0"/>
              </a:rPr>
              <a:t> </a:t>
            </a:r>
            <a:r>
              <a:rPr lang="ru-RU" b="1" dirty="0" err="1">
                <a:latin typeface="Consolas" pitchFamily="49" charset="0"/>
                <a:cs typeface="Consolas" pitchFamily="49" charset="0"/>
              </a:rPr>
              <a:t>override</a:t>
            </a:r>
            <a:r>
              <a:rPr lang="ru-RU" b="1" dirty="0">
                <a:latin typeface="Consolas" pitchFamily="49" charset="0"/>
                <a:cs typeface="Consolas" pitchFamily="49" charset="0"/>
              </a:rPr>
              <a:t> </a:t>
            </a:r>
            <a:r>
              <a:rPr lang="ru-RU" sz="1600" dirty="0" err="1">
                <a:latin typeface="Consolas" pitchFamily="49" charset="0"/>
                <a:cs typeface="Consolas" pitchFamily="49" charset="0"/>
              </a:rPr>
              <a:t>void</a:t>
            </a:r>
            <a:r>
              <a:rPr lang="ru-RU" sz="1600" dirty="0">
                <a:latin typeface="Consolas" pitchFamily="49" charset="0"/>
                <a:cs typeface="Consolas" pitchFamily="49" charset="0"/>
              </a:rPr>
              <a:t> </a:t>
            </a:r>
            <a:r>
              <a:rPr lang="ru-RU" sz="1600" dirty="0" err="1">
                <a:latin typeface="Consolas" pitchFamily="49" charset="0"/>
                <a:cs typeface="Consolas" pitchFamily="49" charset="0"/>
              </a:rPr>
              <a:t>DoWork</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18" name="Rounded Rectangle 17"/>
          <p:cNvSpPr/>
          <p:nvPr/>
        </p:nvSpPr>
        <p:spPr bwMode="auto">
          <a:xfrm>
            <a:off x="4267199" y="3002375"/>
            <a:ext cx="4648200" cy="762000"/>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Производный класс не может переопределить запечатанный метод</a:t>
            </a:r>
          </a:p>
        </p:txBody>
      </p:sp>
      <p:sp>
        <p:nvSpPr>
          <p:cNvPr id="20" name="Rounded Rectangle 19"/>
          <p:cNvSpPr/>
          <p:nvPr/>
        </p:nvSpPr>
        <p:spPr bwMode="auto">
          <a:xfrm>
            <a:off x="4267199" y="4242487"/>
            <a:ext cx="4648200" cy="914400"/>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Можно запечатать только </a:t>
            </a:r>
            <a:r>
              <a:rPr lang="ru-RU" b="1" dirty="0" err="1">
                <a:solidFill>
                  <a:schemeClr val="bg1"/>
                </a:solidFill>
                <a:latin typeface="Calibri" panose="020F0502020204030204" pitchFamily="34" charset="0"/>
              </a:rPr>
              <a:t>override</a:t>
            </a:r>
            <a:r>
              <a:rPr lang="ru-RU" dirty="0">
                <a:solidFill>
                  <a:schemeClr val="bg1"/>
                </a:solidFill>
                <a:latin typeface="Calibri" panose="020F0502020204030204" pitchFamily="34" charset="0"/>
              </a:rPr>
              <a:t> методы, и следует объявлять их как </a:t>
            </a:r>
            <a:r>
              <a:rPr lang="ru-RU" b="1" dirty="0" err="1">
                <a:solidFill>
                  <a:schemeClr val="bg1"/>
                </a:solidFill>
                <a:latin typeface="Calibri" panose="020F0502020204030204" pitchFamily="34" charset="0"/>
              </a:rPr>
              <a:t>sealed</a:t>
            </a:r>
            <a:r>
              <a:rPr lang="en-US" b="1" dirty="0">
                <a:solidFill>
                  <a:schemeClr val="bg1"/>
                </a:solidFill>
                <a:latin typeface="Calibri" panose="020F0502020204030204" pitchFamily="34" charset="0"/>
              </a:rPr>
              <a:t> </a:t>
            </a:r>
            <a:r>
              <a:rPr lang="ru-RU" b="1" dirty="0" err="1">
                <a:solidFill>
                  <a:schemeClr val="bg1"/>
                </a:solidFill>
                <a:latin typeface="Calibri" panose="020F0502020204030204" pitchFamily="34" charset="0"/>
              </a:rPr>
              <a:t>override</a:t>
            </a:r>
            <a:r>
              <a:rPr lang="ru-RU" dirty="0">
                <a:solidFill>
                  <a:schemeClr val="bg1"/>
                </a:solidFill>
                <a:latin typeface="Calibri" panose="020F0502020204030204" pitchFamily="34" charset="0"/>
              </a:rPr>
              <a:t> </a:t>
            </a:r>
            <a:endParaRPr lang="ru-RU" b="1" dirty="0">
              <a:solidFill>
                <a:schemeClr val="bg1"/>
              </a:solidFill>
              <a:latin typeface="Calibri" panose="020F0502020204030204" pitchFamily="34" charset="0"/>
            </a:endParaRPr>
          </a:p>
        </p:txBody>
      </p:sp>
      <p:cxnSp>
        <p:nvCxnSpPr>
          <p:cNvPr id="6" name="Прямая со стрелкой 5"/>
          <p:cNvCxnSpPr>
            <a:stCxn id="10" idx="3"/>
          </p:cNvCxnSpPr>
          <p:nvPr/>
        </p:nvCxnSpPr>
        <p:spPr>
          <a:xfrm>
            <a:off x="2209800" y="1063735"/>
            <a:ext cx="1110972" cy="231665"/>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8" name="Прямая со стрелкой 7"/>
          <p:cNvCxnSpPr>
            <a:stCxn id="11" idx="3"/>
          </p:cNvCxnSpPr>
          <p:nvPr/>
        </p:nvCxnSpPr>
        <p:spPr>
          <a:xfrm>
            <a:off x="4876800" y="1417025"/>
            <a:ext cx="1066800" cy="216677"/>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01870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Полиморфизм</a:t>
            </a:r>
          </a:p>
        </p:txBody>
      </p:sp>
      <p:sp>
        <p:nvSpPr>
          <p:cNvPr id="4" name="Flowchart: Document 3"/>
          <p:cNvSpPr/>
          <p:nvPr/>
        </p:nvSpPr>
        <p:spPr bwMode="auto">
          <a:xfrm>
            <a:off x="213815" y="699448"/>
            <a:ext cx="8770858" cy="195665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a:latin typeface="Consolas" pitchFamily="49" charset="0"/>
                <a:cs typeface="Consolas" pitchFamily="49" charset="0"/>
              </a:rPr>
              <a:t>class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virtual string </a:t>
            </a:r>
            <a:r>
              <a:rPr lang="ru-RU" sz="1600" dirty="0" err="1">
                <a:latin typeface="Consolas" pitchFamily="49" charset="0"/>
                <a:cs typeface="Consolas" pitchFamily="49" charset="0"/>
              </a:rPr>
              <a:t>GetTypeName</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return "This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an</a:t>
            </a:r>
            <a:r>
              <a:rPr lang="ru-RU" sz="1600" dirty="0">
                <a:latin typeface="Consolas" pitchFamily="49" charset="0"/>
                <a:cs typeface="Consolas" pitchFamily="49" charset="0"/>
              </a:rPr>
              <a:t> </a:t>
            </a:r>
            <a:r>
              <a:rPr lang="ru-RU" sz="1600" dirty="0" err="1">
                <a:latin typeface="Consolas" pitchFamily="49" charset="0"/>
                <a:cs typeface="Consolas" pitchFamily="49" charset="0"/>
              </a:rPr>
              <a:t>Employee</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6" name="Flowchart: Document 5"/>
          <p:cNvSpPr/>
          <p:nvPr/>
        </p:nvSpPr>
        <p:spPr bwMode="auto">
          <a:xfrm>
            <a:off x="213815" y="2299918"/>
            <a:ext cx="4869873" cy="213360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a:latin typeface="Consolas" pitchFamily="49" charset="0"/>
                <a:cs typeface="Consolas" pitchFamily="49" charset="0"/>
              </a:rPr>
              <a:t>class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en-US"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b="1" dirty="0">
                <a:latin typeface="Consolas" pitchFamily="49" charset="0"/>
                <a:cs typeface="Consolas" pitchFamily="49" charset="0"/>
              </a:rPr>
              <a:t>override</a:t>
            </a:r>
            <a:r>
              <a:rPr lang="ru-RU" sz="1600" dirty="0">
                <a:latin typeface="Consolas" pitchFamily="49" charset="0"/>
                <a:cs typeface="Consolas" pitchFamily="49" charset="0"/>
              </a:rPr>
              <a:t> string GetTypeName()</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return "This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9" name="Flowchart: Document 8"/>
          <p:cNvSpPr/>
          <p:nvPr/>
        </p:nvSpPr>
        <p:spPr bwMode="auto">
          <a:xfrm>
            <a:off x="213815" y="4105047"/>
            <a:ext cx="7010400" cy="228600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Employee</a:t>
            </a:r>
            <a:r>
              <a:rPr lang="ru-RU" sz="1600" dirty="0">
                <a:latin typeface="Consolas" pitchFamily="49" charset="0"/>
                <a:cs typeface="Consolas" pitchFamily="49" charset="0"/>
              </a:rPr>
              <a:t>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a:t>
            </a:r>
          </a:p>
          <a:p>
            <a:r>
              <a:rPr lang="ru-RU" sz="1600" dirty="0" err="1">
                <a:latin typeface="Consolas" pitchFamily="49" charset="0"/>
                <a:cs typeface="Consolas" pitchFamily="49" charset="0"/>
              </a:rPr>
              <a:t>Manager</a:t>
            </a:r>
            <a:r>
              <a:rPr lang="ru-RU" sz="1600" dirty="0">
                <a:latin typeface="Consolas" pitchFamily="49" charset="0"/>
                <a:cs typeface="Consolas" pitchFamily="49" charset="0"/>
              </a:rPr>
              <a:t>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 = </a:t>
            </a:r>
            <a:r>
              <a:rPr lang="ru-RU" sz="1600" dirty="0" err="1">
                <a:latin typeface="Consolas" pitchFamily="49" charset="0"/>
                <a:cs typeface="Consolas" pitchFamily="49" charset="0"/>
              </a:rPr>
              <a:t>new</a:t>
            </a:r>
            <a:r>
              <a:rPr lang="ru-RU" sz="1600" dirty="0">
                <a:latin typeface="Consolas" pitchFamily="49" charset="0"/>
                <a:cs typeface="Consolas" pitchFamily="49" charset="0"/>
              </a:rPr>
              <a:t>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a:t>
            </a:r>
          </a:p>
          <a:p>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 </a:t>
            </a:r>
            <a:r>
              <a:rPr lang="en-US" sz="1600" dirty="0">
                <a:latin typeface="Consolas" pitchFamily="49" charset="0"/>
                <a:cs typeface="Consolas" pitchFamily="49" charset="0"/>
              </a:rPr>
              <a:t>w</a:t>
            </a:r>
            <a:r>
              <a:rPr lang="ru-RU" sz="1600" dirty="0" err="1">
                <a:latin typeface="Consolas" pitchFamily="49" charset="0"/>
                <a:cs typeface="Consolas" pitchFamily="49" charset="0"/>
              </a:rPr>
              <a:t>orker</a:t>
            </a:r>
            <a:r>
              <a:rPr lang="ru-RU" sz="1600" dirty="0">
                <a:latin typeface="Consolas" pitchFamily="49" charset="0"/>
                <a:cs typeface="Consolas" pitchFamily="49" charset="0"/>
              </a:rPr>
              <a:t> = </a:t>
            </a:r>
            <a:r>
              <a:rPr lang="ru-RU" sz="1600" dirty="0" err="1">
                <a:latin typeface="Consolas" pitchFamily="49" charset="0"/>
                <a:cs typeface="Consolas" pitchFamily="49" charset="0"/>
              </a:rPr>
              <a:t>new</a:t>
            </a:r>
            <a:r>
              <a:rPr lang="ru-RU" sz="1600" dirty="0">
                <a:latin typeface="Consolas" pitchFamily="49" charset="0"/>
                <a:cs typeface="Consolas" pitchFamily="49" charset="0"/>
              </a:rPr>
              <a:t> </a:t>
            </a:r>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a:t>
            </a:r>
          </a:p>
          <a:p>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 </a:t>
            </a:r>
            <a:r>
              <a:rPr lang="ru-RU" sz="1600" dirty="0" err="1">
                <a:latin typeface="Consolas" pitchFamily="49" charset="0"/>
                <a:cs typeface="Consolas" pitchFamily="49" charset="0"/>
              </a:rPr>
              <a:t>manager</a:t>
            </a:r>
            <a:r>
              <a:rPr lang="ru-RU" sz="1600" dirty="0">
                <a:latin typeface="Consolas" pitchFamily="49" charset="0"/>
                <a:cs typeface="Consolas" pitchFamily="49" charset="0"/>
              </a:rPr>
              <a:t>;</a:t>
            </a:r>
          </a:p>
          <a:p>
            <a:r>
              <a:rPr lang="ru-RU" sz="1600" dirty="0" err="1">
                <a:latin typeface="Consolas" pitchFamily="49" charset="0"/>
                <a:cs typeface="Consolas" pitchFamily="49" charset="0"/>
              </a:rPr>
              <a:t>Console.WriteLine</a:t>
            </a:r>
            <a:r>
              <a:rPr lang="ru-RU" sz="1600" dirty="0">
                <a:latin typeface="Consolas" pitchFamily="49" charset="0"/>
                <a:cs typeface="Consolas" pitchFamily="49" charset="0"/>
              </a:rPr>
              <a:t>(</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mployee.GetTypeName</a:t>
            </a:r>
            <a:r>
              <a:rPr lang="ru-RU" sz="1600" dirty="0">
                <a:latin typeface="Consolas" pitchFamily="49" charset="0"/>
                <a:cs typeface="Consolas" pitchFamily="49" charset="0"/>
              </a:rPr>
              <a:t>()); </a:t>
            </a:r>
          </a:p>
          <a:p>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 </a:t>
            </a:r>
            <a:r>
              <a:rPr lang="en-US" sz="1600" dirty="0">
                <a:latin typeface="Consolas" pitchFamily="49" charset="0"/>
                <a:cs typeface="Consolas" pitchFamily="49" charset="0"/>
              </a:rPr>
              <a:t>w</a:t>
            </a:r>
            <a:r>
              <a:rPr lang="ru-RU" sz="1600" dirty="0" err="1">
                <a:latin typeface="Consolas" pitchFamily="49" charset="0"/>
                <a:cs typeface="Consolas" pitchFamily="49" charset="0"/>
              </a:rPr>
              <a:t>orker</a:t>
            </a:r>
            <a:r>
              <a:rPr lang="ru-RU" sz="1600" dirty="0">
                <a:latin typeface="Consolas" pitchFamily="49" charset="0"/>
                <a:cs typeface="Consolas" pitchFamily="49" charset="0"/>
              </a:rPr>
              <a:t>;</a:t>
            </a:r>
          </a:p>
          <a:p>
            <a:r>
              <a:rPr lang="ru-RU" sz="1600" dirty="0" err="1">
                <a:latin typeface="Consolas" pitchFamily="49" charset="0"/>
                <a:cs typeface="Consolas" pitchFamily="49" charset="0"/>
              </a:rPr>
              <a:t>Console.WriteLine</a:t>
            </a:r>
            <a:r>
              <a:rPr lang="ru-RU" sz="1600" dirty="0">
                <a:latin typeface="Consolas" pitchFamily="49" charset="0"/>
                <a:cs typeface="Consolas" pitchFamily="49" charset="0"/>
              </a:rPr>
              <a:t>(</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mployee.GetTypeName</a:t>
            </a:r>
            <a:r>
              <a:rPr lang="ru-RU" sz="1600" dirty="0">
                <a:latin typeface="Consolas" pitchFamily="49" charset="0"/>
                <a:cs typeface="Consolas" pitchFamily="49" charset="0"/>
              </a:rPr>
              <a:t>()); </a:t>
            </a:r>
          </a:p>
        </p:txBody>
      </p:sp>
      <p:pic>
        <p:nvPicPr>
          <p:cNvPr id="12" name="Picture 3" descr="C:\Work in Progress\Microsoft\VAT\MSL_PNG_Object_Library\QuestionMark.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5486400" y="4950582"/>
            <a:ext cx="498888" cy="594930"/>
          </a:xfrm>
          <a:prstGeom prst="rect">
            <a:avLst/>
          </a:prstGeom>
          <a:noFill/>
          <a:ln w="9525">
            <a:noFill/>
            <a:miter lim="800000"/>
            <a:headEnd/>
            <a:tailEnd/>
          </a:ln>
        </p:spPr>
      </p:pic>
      <p:pic>
        <p:nvPicPr>
          <p:cNvPr id="14" name="Picture 3" descr="C:\Work in Progress\Microsoft\VAT\MSL_PNG_Object_Library\QuestionMark.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5486400" y="5545512"/>
            <a:ext cx="498888" cy="594930"/>
          </a:xfrm>
          <a:prstGeom prst="rect">
            <a:avLst/>
          </a:prstGeom>
          <a:noFill/>
          <a:ln w="9525">
            <a:noFill/>
            <a:miter lim="800000"/>
            <a:headEnd/>
            <a:tailEnd/>
          </a:ln>
        </p:spPr>
      </p:pic>
      <p:sp>
        <p:nvSpPr>
          <p:cNvPr id="15" name="Flowchart: Document 6"/>
          <p:cNvSpPr/>
          <p:nvPr/>
        </p:nvSpPr>
        <p:spPr bwMode="auto">
          <a:xfrm>
            <a:off x="4778888" y="3052917"/>
            <a:ext cx="4205785" cy="160020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ManualWorker</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en-US" sz="1600" dirty="0">
                <a:latin typeface="Consolas" pitchFamily="49" charset="0"/>
                <a:cs typeface="Consolas" pitchFamily="49" charset="0"/>
              </a:rPr>
              <a:t>    </a:t>
            </a:r>
            <a:r>
              <a:rPr lang="ru-RU" sz="1600" dirty="0">
                <a:latin typeface="Consolas" pitchFamily="49" charset="0"/>
                <a:cs typeface="Consolas" pitchFamily="49" charset="0"/>
              </a:rPr>
              <a:t>// </a:t>
            </a:r>
            <a:r>
              <a:rPr lang="ru-RU" sz="1600" dirty="0" err="1">
                <a:latin typeface="Consolas" pitchFamily="49" charset="0"/>
                <a:cs typeface="Consolas" pitchFamily="49" charset="0"/>
              </a:rPr>
              <a:t>Does</a:t>
            </a:r>
            <a:r>
              <a:rPr lang="ru-RU" sz="1600" dirty="0">
                <a:latin typeface="Consolas" pitchFamily="49" charset="0"/>
                <a:cs typeface="Consolas" pitchFamily="49" charset="0"/>
              </a:rPr>
              <a:t> </a:t>
            </a:r>
            <a:r>
              <a:rPr lang="ru-RU" sz="1600" dirty="0" err="1">
                <a:latin typeface="Consolas" pitchFamily="49" charset="0"/>
                <a:cs typeface="Consolas" pitchFamily="49" charset="0"/>
              </a:rPr>
              <a:t>not</a:t>
            </a:r>
            <a:r>
              <a:rPr lang="ru-RU" sz="1600" dirty="0">
                <a:latin typeface="Consolas" pitchFamily="49" charset="0"/>
                <a:cs typeface="Consolas" pitchFamily="49" charset="0"/>
              </a:rPr>
              <a:t> </a:t>
            </a:r>
            <a:r>
              <a:rPr lang="ru-RU" sz="1600" dirty="0" err="1">
                <a:latin typeface="Consolas" pitchFamily="49" charset="0"/>
                <a:cs typeface="Consolas" pitchFamily="49" charset="0"/>
              </a:rPr>
              <a:t>override</a:t>
            </a:r>
            <a:r>
              <a:rPr lang="ru-RU" sz="1600" dirty="0">
                <a:latin typeface="Consolas" pitchFamily="49" charset="0"/>
                <a:cs typeface="Consolas" pitchFamily="49" charset="0"/>
              </a:rPr>
              <a:t> </a:t>
            </a:r>
            <a:r>
              <a:rPr lang="ru-RU" sz="1600" dirty="0" err="1">
                <a:latin typeface="Consolas" pitchFamily="49" charset="0"/>
                <a:cs typeface="Consolas" pitchFamily="49" charset="0"/>
              </a:rPr>
              <a:t>GetTypeName</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p:txBody>
      </p:sp>
      <p:sp>
        <p:nvSpPr>
          <p:cNvPr id="16" name="Rounded Rectangle 12"/>
          <p:cNvSpPr/>
          <p:nvPr/>
        </p:nvSpPr>
        <p:spPr bwMode="auto">
          <a:xfrm>
            <a:off x="4720006" y="667836"/>
            <a:ext cx="4264667" cy="2165482"/>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latin typeface="Calibri" panose="020F0502020204030204" pitchFamily="34" charset="0"/>
              </a:rPr>
              <a:t>Виртуальные методы, определенные в классах, разделяющих иерархию наследования, позволяют вызывать различные версии одного и того же метода в зависимости от типа объекта, который определяется динамически во время выполнения</a:t>
            </a:r>
          </a:p>
        </p:txBody>
      </p:sp>
    </p:spTree>
    <p:extLst>
      <p:ext uri="{BB962C8B-B14F-4D97-AF65-F5344CB8AC3E}">
        <p14:creationId xmlns:p14="http://schemas.microsoft.com/office/powerpoint/2010/main" val="36626101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Полиморфизм</a:t>
            </a:r>
          </a:p>
        </p:txBody>
      </p:sp>
      <p:sp>
        <p:nvSpPr>
          <p:cNvPr id="5" name="Rounded Rectangle 4"/>
          <p:cNvSpPr/>
          <p:nvPr/>
        </p:nvSpPr>
        <p:spPr bwMode="auto">
          <a:xfrm>
            <a:off x="227041" y="2416175"/>
            <a:ext cx="8689915" cy="990600"/>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Доступ к конкретным членам класса определяется типом переменной ссылки на объект, а не типом объекта, на который она ссылается</a:t>
            </a:r>
          </a:p>
        </p:txBody>
      </p:sp>
      <p:sp>
        <p:nvSpPr>
          <p:cNvPr id="8" name="Rounded Rectangle 7"/>
          <p:cNvSpPr/>
          <p:nvPr/>
        </p:nvSpPr>
        <p:spPr bwMode="auto">
          <a:xfrm>
            <a:off x="227041" y="3889375"/>
            <a:ext cx="8610600" cy="1371600"/>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При вызове виртуальных методов по ссылке на базовый класс определяется именно тот вариант виртуального метода, который следует вызывать, исходя из типа объекта, к которому происходит обращение по ссылке, причем тип объекта определяется во время выполнения</a:t>
            </a:r>
          </a:p>
        </p:txBody>
      </p:sp>
      <p:sp>
        <p:nvSpPr>
          <p:cNvPr id="10" name="Rounded Rectangle 10"/>
          <p:cNvSpPr/>
          <p:nvPr/>
        </p:nvSpPr>
        <p:spPr bwMode="auto">
          <a:xfrm>
            <a:off x="227042" y="891896"/>
            <a:ext cx="8689915" cy="1041679"/>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Ссылка на объект одного типа может быть инициализирована ссылкой на объект другого типа только пока он является типом, находящимся выше в иерархии наследования</a:t>
            </a:r>
          </a:p>
        </p:txBody>
      </p:sp>
      <p:pic>
        <p:nvPicPr>
          <p:cNvPr id="11" name="Picture 2" descr="C:\Work in Progress\Microsoft\VAT\MSL_PNG_Object_Library\Event.png"/>
          <p:cNvPicPr>
            <a:picLocks noChangeAspect="1" noChangeArrowheads="1"/>
          </p:cNvPicPr>
          <p:nvPr/>
        </p:nvPicPr>
        <p:blipFill>
          <a:blip r:embed="rId3" cstate="print">
            <a:duotone>
              <a:prstClr val="black"/>
              <a:schemeClr val="accent3">
                <a:tint val="45000"/>
                <a:satMod val="400000"/>
              </a:schemeClr>
            </a:duotone>
          </a:blip>
          <a:srcRect/>
          <a:stretch>
            <a:fillRect/>
          </a:stretch>
        </p:blipFill>
        <p:spPr bwMode="auto">
          <a:xfrm>
            <a:off x="7724743" y="1474355"/>
            <a:ext cx="1192213" cy="908050"/>
          </a:xfrm>
          <a:prstGeom prst="rect">
            <a:avLst/>
          </a:prstGeom>
          <a:noFill/>
          <a:ln w="9525">
            <a:noFill/>
            <a:miter lim="800000"/>
            <a:headEnd/>
            <a:tailEnd/>
          </a:ln>
        </p:spPr>
      </p:pic>
      <p:pic>
        <p:nvPicPr>
          <p:cNvPr id="12" name="Picture 2" descr="C:\Work in Progress\Microsoft\VAT\MSL_PNG_Object_Library\Event.png"/>
          <p:cNvPicPr>
            <a:picLocks noChangeAspect="1" noChangeArrowheads="1"/>
          </p:cNvPicPr>
          <p:nvPr/>
        </p:nvPicPr>
        <p:blipFill>
          <a:blip r:embed="rId3" cstate="print">
            <a:duotone>
              <a:prstClr val="black"/>
              <a:schemeClr val="accent3">
                <a:tint val="45000"/>
                <a:satMod val="400000"/>
              </a:schemeClr>
            </a:duotone>
          </a:blip>
          <a:srcRect/>
          <a:stretch>
            <a:fillRect/>
          </a:stretch>
        </p:blipFill>
        <p:spPr bwMode="auto">
          <a:xfrm>
            <a:off x="7724743" y="2952750"/>
            <a:ext cx="1192213" cy="908050"/>
          </a:xfrm>
          <a:prstGeom prst="rect">
            <a:avLst/>
          </a:prstGeom>
          <a:noFill/>
          <a:ln w="9525">
            <a:noFill/>
            <a:miter lim="800000"/>
            <a:headEnd/>
            <a:tailEnd/>
          </a:ln>
        </p:spPr>
      </p:pic>
      <p:pic>
        <p:nvPicPr>
          <p:cNvPr id="13" name="Picture 2" descr="C:\Work in Progress\Microsoft\VAT\MSL_PNG_Object_Library\Event.png"/>
          <p:cNvPicPr>
            <a:picLocks noChangeAspect="1" noChangeArrowheads="1"/>
          </p:cNvPicPr>
          <p:nvPr/>
        </p:nvPicPr>
        <p:blipFill>
          <a:blip r:embed="rId3" cstate="print">
            <a:duotone>
              <a:prstClr val="black"/>
              <a:schemeClr val="accent3">
                <a:tint val="45000"/>
                <a:satMod val="400000"/>
              </a:schemeClr>
            </a:duotone>
          </a:blip>
          <a:srcRect/>
          <a:stretch>
            <a:fillRect/>
          </a:stretch>
        </p:blipFill>
        <p:spPr bwMode="auto">
          <a:xfrm>
            <a:off x="7724743" y="4835525"/>
            <a:ext cx="1192213" cy="908050"/>
          </a:xfrm>
          <a:prstGeom prst="rect">
            <a:avLst/>
          </a:prstGeom>
          <a:noFill/>
          <a:ln w="9525">
            <a:noFill/>
            <a:miter lim="800000"/>
            <a:headEnd/>
            <a:tailEnd/>
          </a:ln>
        </p:spPr>
      </p:pic>
    </p:spTree>
    <p:extLst>
      <p:ext uri="{BB962C8B-B14F-4D97-AF65-F5344CB8AC3E}">
        <p14:creationId xmlns:p14="http://schemas.microsoft.com/office/powerpoint/2010/main" val="15745721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Модификаторы доступа</a:t>
            </a:r>
            <a:endParaRPr lang="en-US" dirty="0"/>
          </a:p>
        </p:txBody>
      </p:sp>
      <p:sp>
        <p:nvSpPr>
          <p:cNvPr id="3" name="Прямоугольник 2"/>
          <p:cNvSpPr/>
          <p:nvPr/>
        </p:nvSpPr>
        <p:spPr>
          <a:xfrm>
            <a:off x="1371600" y="914400"/>
            <a:ext cx="7467600" cy="5334000"/>
          </a:xfrm>
          <a:prstGeom prst="rect">
            <a:avLst/>
          </a:prstGeom>
          <a:noFill/>
          <a:ln w="38100">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b="1" dirty="0">
                <a:solidFill>
                  <a:schemeClr val="accent3">
                    <a:lumMod val="50000"/>
                  </a:schemeClr>
                </a:solidFill>
                <a:latin typeface="Consolas" panose="020B0609020204030204" pitchFamily="49" charset="0"/>
                <a:cs typeface="Consolas" panose="020B0609020204030204" pitchFamily="49" charset="0"/>
              </a:rPr>
              <a:t>World</a:t>
            </a:r>
          </a:p>
        </p:txBody>
      </p:sp>
      <p:sp>
        <p:nvSpPr>
          <p:cNvPr id="4" name="Прямоугольник 3"/>
          <p:cNvSpPr/>
          <p:nvPr/>
        </p:nvSpPr>
        <p:spPr>
          <a:xfrm>
            <a:off x="1524000" y="1600200"/>
            <a:ext cx="4876800" cy="4419600"/>
          </a:xfrm>
          <a:prstGeom prst="rect">
            <a:avLst/>
          </a:prstGeom>
          <a:solidFill>
            <a:schemeClr val="accent2">
              <a:lumMod val="20000"/>
              <a:lumOff val="80000"/>
            </a:schemeClr>
          </a:solidFill>
          <a:ln w="38100">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b="1" dirty="0">
                <a:solidFill>
                  <a:schemeClr val="accent3">
                    <a:lumMod val="50000"/>
                  </a:schemeClr>
                </a:solidFill>
                <a:latin typeface="Consolas" panose="020B0609020204030204" pitchFamily="49" charset="0"/>
                <a:cs typeface="Consolas" panose="020B0609020204030204" pitchFamily="49" charset="0"/>
              </a:rPr>
              <a:t>Assembly A</a:t>
            </a:r>
          </a:p>
        </p:txBody>
      </p:sp>
      <p:sp>
        <p:nvSpPr>
          <p:cNvPr id="5" name="Прямоугольник 4"/>
          <p:cNvSpPr/>
          <p:nvPr/>
        </p:nvSpPr>
        <p:spPr>
          <a:xfrm>
            <a:off x="6553200" y="1600200"/>
            <a:ext cx="2133600" cy="4419600"/>
          </a:xfrm>
          <a:prstGeom prst="rect">
            <a:avLst/>
          </a:prstGeom>
          <a:solidFill>
            <a:schemeClr val="accent2">
              <a:lumMod val="20000"/>
              <a:lumOff val="80000"/>
            </a:schemeClr>
          </a:solidFill>
          <a:ln w="38100">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b="1" dirty="0">
                <a:solidFill>
                  <a:schemeClr val="accent3">
                    <a:lumMod val="50000"/>
                  </a:schemeClr>
                </a:solidFill>
                <a:latin typeface="Consolas" panose="020B0609020204030204" pitchFamily="49" charset="0"/>
                <a:cs typeface="Consolas" panose="020B0609020204030204" pitchFamily="49" charset="0"/>
              </a:rPr>
              <a:t>Assembly B</a:t>
            </a:r>
          </a:p>
        </p:txBody>
      </p:sp>
      <p:sp>
        <p:nvSpPr>
          <p:cNvPr id="6" name="Скругленный прямоугольник 5"/>
          <p:cNvSpPr/>
          <p:nvPr/>
        </p:nvSpPr>
        <p:spPr>
          <a:xfrm>
            <a:off x="1676400" y="1974273"/>
            <a:ext cx="2514600" cy="1835728"/>
          </a:xfrm>
          <a:prstGeom prst="round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latin typeface="Consolas" panose="020B0609020204030204" pitchFamily="49" charset="0"/>
                <a:cs typeface="Consolas" panose="020B0609020204030204" pitchFamily="49" charset="0"/>
              </a:rPr>
              <a:t>public class Base</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private </a:t>
            </a:r>
            <a:r>
              <a:rPr lang="en-US" sz="1600" dirty="0" err="1">
                <a:latin typeface="Consolas" panose="020B0609020204030204" pitchFamily="49" charset="0"/>
                <a:cs typeface="Consolas" panose="020B0609020204030204" pitchFamily="49" charset="0"/>
              </a:rPr>
              <a:t>int</a:t>
            </a:r>
            <a:r>
              <a:rPr lang="en-US" sz="1600" dirty="0">
                <a:latin typeface="Consolas" panose="020B0609020204030204" pitchFamily="49" charset="0"/>
                <a:cs typeface="Consolas" panose="020B0609020204030204" pitchFamily="49" charset="0"/>
              </a:rPr>
              <a:t> a;</a:t>
            </a:r>
          </a:p>
          <a:p>
            <a:r>
              <a:rPr lang="en-US" sz="1600" dirty="0">
                <a:latin typeface="Consolas" panose="020B0609020204030204" pitchFamily="49" charset="0"/>
                <a:cs typeface="Consolas" panose="020B0609020204030204" pitchFamily="49" charset="0"/>
              </a:rPr>
              <a:t>internal </a:t>
            </a:r>
            <a:r>
              <a:rPr lang="en-US" sz="1600" dirty="0" err="1">
                <a:latin typeface="Consolas" panose="020B0609020204030204" pitchFamily="49" charset="0"/>
                <a:cs typeface="Consolas" panose="020B0609020204030204" pitchFamily="49" charset="0"/>
              </a:rPr>
              <a:t>int</a:t>
            </a:r>
            <a:r>
              <a:rPr lang="en-US" sz="1600" dirty="0">
                <a:latin typeface="Consolas" panose="020B0609020204030204" pitchFamily="49" charset="0"/>
                <a:cs typeface="Consolas" panose="020B0609020204030204" pitchFamily="49" charset="0"/>
              </a:rPr>
              <a:t> c;</a:t>
            </a:r>
          </a:p>
          <a:p>
            <a:r>
              <a:rPr lang="en-US" sz="1600" dirty="0">
                <a:latin typeface="Consolas" panose="020B0609020204030204" pitchFamily="49" charset="0"/>
                <a:cs typeface="Consolas" panose="020B0609020204030204" pitchFamily="49" charset="0"/>
              </a:rPr>
              <a:t>public </a:t>
            </a:r>
            <a:r>
              <a:rPr lang="en-US" sz="1600" dirty="0" err="1">
                <a:latin typeface="Consolas" panose="020B0609020204030204" pitchFamily="49" charset="0"/>
                <a:cs typeface="Consolas" panose="020B0609020204030204" pitchFamily="49" charset="0"/>
              </a:rPr>
              <a:t>int</a:t>
            </a:r>
            <a:r>
              <a:rPr lang="en-US" sz="1600" dirty="0">
                <a:latin typeface="Consolas" panose="020B0609020204030204" pitchFamily="49" charset="0"/>
                <a:cs typeface="Consolas" panose="020B0609020204030204" pitchFamily="49" charset="0"/>
              </a:rPr>
              <a:t> d;</a:t>
            </a:r>
          </a:p>
          <a:p>
            <a:r>
              <a:rPr lang="en-US" sz="1600" dirty="0">
                <a:latin typeface="Consolas" panose="020B0609020204030204" pitchFamily="49" charset="0"/>
                <a:cs typeface="Consolas" panose="020B0609020204030204" pitchFamily="49" charset="0"/>
              </a:rPr>
              <a:t>protected </a:t>
            </a:r>
            <a:r>
              <a:rPr lang="en-US" sz="1600" dirty="0" err="1">
                <a:latin typeface="Consolas" panose="020B0609020204030204" pitchFamily="49" charset="0"/>
                <a:cs typeface="Consolas" panose="020B0609020204030204" pitchFamily="49" charset="0"/>
              </a:rPr>
              <a:t>int</a:t>
            </a:r>
            <a:r>
              <a:rPr lang="en-US" sz="1600" dirty="0">
                <a:latin typeface="Consolas" panose="020B0609020204030204" pitchFamily="49" charset="0"/>
                <a:cs typeface="Consolas" panose="020B0609020204030204" pitchFamily="49" charset="0"/>
              </a:rPr>
              <a:t> b;</a:t>
            </a:r>
          </a:p>
        </p:txBody>
      </p:sp>
      <p:sp>
        <p:nvSpPr>
          <p:cNvPr id="7" name="Скругленный прямоугольник 6"/>
          <p:cNvSpPr/>
          <p:nvPr/>
        </p:nvSpPr>
        <p:spPr>
          <a:xfrm>
            <a:off x="1676400" y="4239887"/>
            <a:ext cx="2514600" cy="581892"/>
          </a:xfrm>
          <a:prstGeom prst="round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Consolas" panose="020B0609020204030204" pitchFamily="49" charset="0"/>
                <a:cs typeface="Consolas" panose="020B0609020204030204" pitchFamily="49" charset="0"/>
              </a:rPr>
              <a:t>class Derived</a:t>
            </a:r>
          </a:p>
        </p:txBody>
      </p:sp>
      <p:sp>
        <p:nvSpPr>
          <p:cNvPr id="8" name="Скругленный прямоугольник 7"/>
          <p:cNvSpPr/>
          <p:nvPr/>
        </p:nvSpPr>
        <p:spPr>
          <a:xfrm>
            <a:off x="1683327" y="5261262"/>
            <a:ext cx="2514600" cy="581892"/>
          </a:xfrm>
          <a:prstGeom prst="round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Consolas" panose="020B0609020204030204" pitchFamily="49" charset="0"/>
                <a:cs typeface="Consolas" panose="020B0609020204030204" pitchFamily="49" charset="0"/>
              </a:rPr>
              <a:t>class </a:t>
            </a:r>
            <a:r>
              <a:rPr lang="en-US" sz="1600" dirty="0" err="1">
                <a:latin typeface="Consolas" panose="020B0609020204030204" pitchFamily="49" charset="0"/>
                <a:cs typeface="Consolas" panose="020B0609020204030204" pitchFamily="49" charset="0"/>
              </a:rPr>
              <a:t>MoreDerived</a:t>
            </a:r>
            <a:endParaRPr lang="en-US" sz="1600" dirty="0">
              <a:latin typeface="Consolas" panose="020B0609020204030204" pitchFamily="49" charset="0"/>
              <a:cs typeface="Consolas" panose="020B0609020204030204" pitchFamily="49" charset="0"/>
            </a:endParaRPr>
          </a:p>
        </p:txBody>
      </p:sp>
      <p:cxnSp>
        <p:nvCxnSpPr>
          <p:cNvPr id="10" name="Скругленная соединительная линия 9"/>
          <p:cNvCxnSpPr>
            <a:stCxn id="6" idx="1"/>
            <a:endCxn id="6" idx="0"/>
          </p:cNvCxnSpPr>
          <p:nvPr/>
        </p:nvCxnSpPr>
        <p:spPr>
          <a:xfrm rot="10800000" flipH="1">
            <a:off x="1676400" y="1974273"/>
            <a:ext cx="1257300" cy="917864"/>
          </a:xfrm>
          <a:prstGeom prst="curvedConnector4">
            <a:avLst>
              <a:gd name="adj1" fmla="val -18182"/>
              <a:gd name="adj2" fmla="val 124906"/>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2" name="Скругленная соединительная линия 11"/>
          <p:cNvCxnSpPr>
            <a:endCxn id="4" idx="0"/>
          </p:cNvCxnSpPr>
          <p:nvPr/>
        </p:nvCxnSpPr>
        <p:spPr>
          <a:xfrm flipV="1">
            <a:off x="1683327" y="1600200"/>
            <a:ext cx="2279073" cy="1441666"/>
          </a:xfrm>
          <a:prstGeom prst="curvedConnector4">
            <a:avLst>
              <a:gd name="adj1" fmla="val -27356"/>
              <a:gd name="adj2" fmla="val 130272"/>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23" name="Прямая со стрелкой 22"/>
          <p:cNvCxnSpPr>
            <a:stCxn id="7" idx="0"/>
            <a:endCxn id="6" idx="2"/>
          </p:cNvCxnSpPr>
          <p:nvPr/>
        </p:nvCxnSpPr>
        <p:spPr>
          <a:xfrm flipV="1">
            <a:off x="2933700" y="3810001"/>
            <a:ext cx="0" cy="429886"/>
          </a:xfrm>
          <a:prstGeom prst="straightConnector1">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24" name="Прямая со стрелкой 23"/>
          <p:cNvCxnSpPr>
            <a:stCxn id="8" idx="0"/>
            <a:endCxn id="7" idx="2"/>
          </p:cNvCxnSpPr>
          <p:nvPr/>
        </p:nvCxnSpPr>
        <p:spPr>
          <a:xfrm flipH="1" flipV="1">
            <a:off x="2933700" y="4821779"/>
            <a:ext cx="6927" cy="439483"/>
          </a:xfrm>
          <a:prstGeom prst="straightConnector1">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28" name="Скругленная соединительная линия 27"/>
          <p:cNvCxnSpPr>
            <a:endCxn id="3" idx="0"/>
          </p:cNvCxnSpPr>
          <p:nvPr/>
        </p:nvCxnSpPr>
        <p:spPr>
          <a:xfrm flipV="1">
            <a:off x="1676399" y="914400"/>
            <a:ext cx="3429001" cy="2362200"/>
          </a:xfrm>
          <a:prstGeom prst="curvedConnector4">
            <a:avLst>
              <a:gd name="adj1" fmla="val -31313"/>
              <a:gd name="adj2" fmla="val 112610"/>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32" name="Скругленная соединительная линия 31"/>
          <p:cNvCxnSpPr>
            <a:endCxn id="7" idx="1"/>
          </p:cNvCxnSpPr>
          <p:nvPr/>
        </p:nvCxnSpPr>
        <p:spPr>
          <a:xfrm rot="5400000">
            <a:off x="1155121" y="4002628"/>
            <a:ext cx="1049484" cy="6926"/>
          </a:xfrm>
          <a:prstGeom prst="curvedConnector4">
            <a:avLst>
              <a:gd name="adj1" fmla="val 9737"/>
              <a:gd name="adj2" fmla="val 8601559"/>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48" name="Скругленная соединительная линия 47"/>
          <p:cNvCxnSpPr>
            <a:stCxn id="7" idx="3"/>
            <a:endCxn id="8" idx="3"/>
          </p:cNvCxnSpPr>
          <p:nvPr/>
        </p:nvCxnSpPr>
        <p:spPr>
          <a:xfrm>
            <a:off x="4191000" y="4530833"/>
            <a:ext cx="6927" cy="1021375"/>
          </a:xfrm>
          <a:prstGeom prst="curvedConnector3">
            <a:avLst>
              <a:gd name="adj1" fmla="val 10200404"/>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50" name="Скругленный прямоугольник 49"/>
          <p:cNvSpPr/>
          <p:nvPr/>
        </p:nvSpPr>
        <p:spPr>
          <a:xfrm>
            <a:off x="4343400" y="1974273"/>
            <a:ext cx="1905000" cy="581892"/>
          </a:xfrm>
          <a:prstGeom prst="round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a:latin typeface="Consolas" panose="020B0609020204030204" pitchFamily="49" charset="0"/>
                <a:cs typeface="Consolas" panose="020B0609020204030204" pitchFamily="49" charset="0"/>
              </a:rPr>
              <a:t>SomeClass</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641685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Полиморфизм</a:t>
            </a:r>
          </a:p>
        </p:txBody>
      </p:sp>
      <p:sp>
        <p:nvSpPr>
          <p:cNvPr id="13" name="Rounded Rectangle 12"/>
          <p:cNvSpPr/>
          <p:nvPr/>
        </p:nvSpPr>
        <p:spPr bwMode="auto">
          <a:xfrm>
            <a:off x="304800" y="762000"/>
            <a:ext cx="8458200" cy="4800600"/>
          </a:xfrm>
          <a:prstGeom prst="roundRect">
            <a:avLst/>
          </a:prstGeom>
          <a:solidFill>
            <a:schemeClr val="accent2">
              <a:lumMod val="50000"/>
            </a:schemeClr>
          </a:solidFill>
          <a:ln>
            <a:solidFill>
              <a:schemeClr val="accent3">
                <a:lumMod val="75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b="1" dirty="0">
                <a:latin typeface="Calibri" panose="020F0502020204030204" pitchFamily="34" charset="0"/>
              </a:rPr>
              <a:t>Понятие полиморфизма имеет два аспекта (</a:t>
            </a:r>
            <a:r>
              <a:rPr lang="en-US" b="1" dirty="0" err="1">
                <a:latin typeface="Calibri" panose="020F0502020204030204" pitchFamily="34" charset="0"/>
              </a:rPr>
              <a:t>msdn</a:t>
            </a:r>
            <a:r>
              <a:rPr lang="ru-RU" b="1" dirty="0">
                <a:latin typeface="Calibri" panose="020F0502020204030204" pitchFamily="34" charset="0"/>
              </a:rPr>
              <a:t>)</a:t>
            </a:r>
          </a:p>
          <a:p>
            <a:pPr algn="just" defTabSz="457200">
              <a:lnSpc>
                <a:spcPct val="90000"/>
              </a:lnSpc>
              <a:tabLst>
                <a:tab pos="457200" algn="l"/>
              </a:tabLst>
            </a:pPr>
            <a:endParaRPr lang="ru-RU" dirty="0">
              <a:latin typeface="Calibri" panose="020F0502020204030204" pitchFamily="34" charset="0"/>
            </a:endParaRPr>
          </a:p>
          <a:p>
            <a:pPr marL="285750" indent="-285750" algn="just" defTabSz="457200">
              <a:lnSpc>
                <a:spcPct val="90000"/>
              </a:lnSpc>
              <a:buFont typeface="Wingdings" pitchFamily="2" charset="2"/>
              <a:buChar char="ü"/>
              <a:tabLst>
                <a:tab pos="457200" algn="l"/>
              </a:tabLst>
            </a:pPr>
            <a:r>
              <a:rPr lang="ru-RU" dirty="0">
                <a:latin typeface="Calibri" panose="020F0502020204030204" pitchFamily="34" charset="0"/>
              </a:rPr>
              <a:t>Во время выполнения объекты производного класса могут рассматриваться как объекты базового класса в коллекциях и в качестве параметров методов, при этом объявленный тип объекта больше не идентичен его типу времени выполнения</a:t>
            </a:r>
            <a:endParaRPr lang="en-US" dirty="0">
              <a:latin typeface="Calibri" panose="020F0502020204030204" pitchFamily="34" charset="0"/>
            </a:endParaRPr>
          </a:p>
          <a:p>
            <a:pPr marL="285750" indent="-285750" algn="just" defTabSz="457200">
              <a:lnSpc>
                <a:spcPct val="90000"/>
              </a:lnSpc>
              <a:tabLst>
                <a:tab pos="457200" algn="l"/>
              </a:tabLst>
            </a:pPr>
            <a:endParaRPr lang="en-US" dirty="0">
              <a:latin typeface="Calibri" panose="020F0502020204030204" pitchFamily="34" charset="0"/>
            </a:endParaRPr>
          </a:p>
          <a:p>
            <a:pPr marL="285750" indent="-285750" algn="just" defTabSz="457200">
              <a:lnSpc>
                <a:spcPct val="90000"/>
              </a:lnSpc>
              <a:tabLst>
                <a:tab pos="457200" algn="l"/>
              </a:tabLst>
            </a:pPr>
            <a:endParaRPr lang="ru-RU" dirty="0">
              <a:latin typeface="Calibri" panose="020F0502020204030204" pitchFamily="34" charset="0"/>
            </a:endParaRPr>
          </a:p>
          <a:p>
            <a:pPr marL="285750" indent="-285750" algn="just" defTabSz="457200">
              <a:lnSpc>
                <a:spcPct val="90000"/>
              </a:lnSpc>
              <a:buFont typeface="Wingdings" pitchFamily="2" charset="2"/>
              <a:buChar char="ü"/>
              <a:tabLst>
                <a:tab pos="457200" algn="l"/>
              </a:tabLst>
            </a:pPr>
            <a:r>
              <a:rPr lang="ru-RU" dirty="0">
                <a:latin typeface="Calibri" panose="020F0502020204030204" pitchFamily="34" charset="0"/>
              </a:rPr>
              <a:t>Базовые классы могут определять и реализовывать виртуальные методы, а производные классы могут переопределять их, предоставляя свои собственные определение и реализацию. Во время выполнения метода среда CLR ищет тип времени выполнения объекта и вызывает это переопределение виртуального метода. Таким образом, в коде можно вызвать метод базового класса и вызвать выполнение метода с версией производного класса</a:t>
            </a:r>
          </a:p>
        </p:txBody>
      </p:sp>
      <p:pic>
        <p:nvPicPr>
          <p:cNvPr id="4" name="Picture 2" descr="C:\Work in Progress\Microsoft\VAT\MSL_PNG_Object_Library\Event.png"/>
          <p:cNvPicPr>
            <a:picLocks noChangeAspect="1" noChangeArrowheads="1"/>
          </p:cNvPicPr>
          <p:nvPr/>
        </p:nvPicPr>
        <p:blipFill>
          <a:blip r:embed="rId3" cstate="print">
            <a:duotone>
              <a:prstClr val="black"/>
              <a:schemeClr val="accent3">
                <a:tint val="45000"/>
                <a:satMod val="400000"/>
              </a:schemeClr>
            </a:duotone>
          </a:blip>
          <a:srcRect/>
          <a:stretch>
            <a:fillRect/>
          </a:stretch>
        </p:blipFill>
        <p:spPr bwMode="auto">
          <a:xfrm>
            <a:off x="7391400" y="762000"/>
            <a:ext cx="990600" cy="755650"/>
          </a:xfrm>
          <a:prstGeom prst="rect">
            <a:avLst/>
          </a:prstGeom>
          <a:noFill/>
          <a:ln w="9525">
            <a:noFill/>
            <a:miter lim="800000"/>
            <a:headEnd/>
            <a:tailEnd/>
          </a:ln>
        </p:spPr>
      </p:pic>
    </p:spTree>
    <p:extLst>
      <p:ext uri="{BB962C8B-B14F-4D97-AF65-F5344CB8AC3E}">
        <p14:creationId xmlns:p14="http://schemas.microsoft.com/office/powerpoint/2010/main" val="14523385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Переопределение и сокрытие методов</a:t>
            </a:r>
          </a:p>
        </p:txBody>
      </p:sp>
      <p:sp>
        <p:nvSpPr>
          <p:cNvPr id="5" name="Flowchart: Document 4"/>
          <p:cNvSpPr/>
          <p:nvPr/>
        </p:nvSpPr>
        <p:spPr bwMode="auto">
          <a:xfrm>
            <a:off x="228600" y="762000"/>
            <a:ext cx="8686800" cy="5545540"/>
          </a:xfrm>
          <a:prstGeom prst="flowChartDocument">
            <a:avLst/>
          </a:prstGeom>
          <a:ln>
            <a:solidFill>
              <a:schemeClr val="accent3">
                <a:lumMod val="75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r>
              <a:rPr lang="arn-CL" sz="1600" dirty="0">
                <a:latin typeface="Consolas" pitchFamily="49" charset="0"/>
                <a:cs typeface="Consolas" pitchFamily="49" charset="0"/>
              </a:rPr>
              <a:t>class A </a:t>
            </a:r>
            <a:endParaRPr lang="ru-RU" sz="1600" dirty="0">
              <a:latin typeface="Consolas" pitchFamily="49" charset="0"/>
              <a:cs typeface="Consolas" pitchFamily="49" charset="0"/>
            </a:endParaRP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   public </a:t>
            </a:r>
            <a:r>
              <a:rPr lang="arn-CL" sz="1600" b="1" dirty="0">
                <a:latin typeface="Consolas" pitchFamily="49" charset="0"/>
                <a:cs typeface="Consolas" pitchFamily="49" charset="0"/>
              </a:rPr>
              <a:t>virtual</a:t>
            </a:r>
            <a:r>
              <a:rPr lang="arn-CL" sz="1600" dirty="0">
                <a:latin typeface="Consolas" pitchFamily="49" charset="0"/>
                <a:cs typeface="Consolas" pitchFamily="49" charset="0"/>
              </a:rPr>
              <a:t> void M() { Console.Write("A"); }</a:t>
            </a: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class B: A </a:t>
            </a:r>
            <a:endParaRPr lang="ru-RU" sz="1600" dirty="0">
              <a:latin typeface="Consolas" pitchFamily="49" charset="0"/>
              <a:cs typeface="Consolas" pitchFamily="49" charset="0"/>
            </a:endParaRP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   public </a:t>
            </a:r>
            <a:r>
              <a:rPr lang="arn-CL" sz="1600" b="1" dirty="0">
                <a:latin typeface="Consolas" pitchFamily="49" charset="0"/>
                <a:cs typeface="Consolas" pitchFamily="49" charset="0"/>
              </a:rPr>
              <a:t>override</a:t>
            </a:r>
            <a:r>
              <a:rPr lang="arn-CL" sz="1600" dirty="0">
                <a:latin typeface="Consolas" pitchFamily="49" charset="0"/>
                <a:cs typeface="Consolas" pitchFamily="49" charset="0"/>
              </a:rPr>
              <a:t> void M() { Console.Write("B"); }</a:t>
            </a: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class C: B</a:t>
            </a:r>
            <a:endParaRPr lang="ru-RU" sz="1600" dirty="0">
              <a:latin typeface="Consolas" pitchFamily="49" charset="0"/>
              <a:cs typeface="Consolas" pitchFamily="49" charset="0"/>
            </a:endParaRP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   </a:t>
            </a:r>
            <a:r>
              <a:rPr lang="arn-CL" sz="1600" b="1" dirty="0">
                <a:latin typeface="Consolas" pitchFamily="49" charset="0"/>
                <a:cs typeface="Consolas" pitchFamily="49" charset="0"/>
              </a:rPr>
              <a:t>new</a:t>
            </a:r>
            <a:r>
              <a:rPr lang="arn-CL" sz="1600" dirty="0">
                <a:latin typeface="Consolas" pitchFamily="49" charset="0"/>
                <a:cs typeface="Consolas" pitchFamily="49" charset="0"/>
              </a:rPr>
              <a:t> public </a:t>
            </a:r>
            <a:r>
              <a:rPr lang="arn-CL" sz="1600" b="1" dirty="0">
                <a:latin typeface="Consolas" pitchFamily="49" charset="0"/>
                <a:cs typeface="Consolas" pitchFamily="49" charset="0"/>
              </a:rPr>
              <a:t>virtual</a:t>
            </a:r>
            <a:r>
              <a:rPr lang="arn-CL" sz="1600" dirty="0">
                <a:latin typeface="Consolas" pitchFamily="49" charset="0"/>
                <a:cs typeface="Consolas" pitchFamily="49" charset="0"/>
              </a:rPr>
              <a:t> void M() { Console.Write("C"); }</a:t>
            </a: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class D: C</a:t>
            </a:r>
            <a:endParaRPr lang="ru-RU" sz="1600" dirty="0">
              <a:latin typeface="Consolas" pitchFamily="49" charset="0"/>
              <a:cs typeface="Consolas" pitchFamily="49" charset="0"/>
            </a:endParaRP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   public </a:t>
            </a:r>
            <a:r>
              <a:rPr lang="arn-CL" sz="1600" b="1" dirty="0">
                <a:latin typeface="Consolas" pitchFamily="49" charset="0"/>
                <a:cs typeface="Consolas" pitchFamily="49" charset="0"/>
              </a:rPr>
              <a:t>override</a:t>
            </a:r>
            <a:r>
              <a:rPr lang="arn-CL" sz="1600" dirty="0">
                <a:latin typeface="Consolas" pitchFamily="49" charset="0"/>
                <a:cs typeface="Consolas" pitchFamily="49" charset="0"/>
              </a:rPr>
              <a:t> void M() { Console.Write("D");</a:t>
            </a:r>
            <a:r>
              <a:rPr lang="ru-RU" sz="1600" dirty="0">
                <a:latin typeface="Consolas" pitchFamily="49" charset="0"/>
                <a:cs typeface="Consolas" pitchFamily="49" charset="0"/>
              </a:rPr>
              <a:t> </a:t>
            </a:r>
            <a:r>
              <a:rPr lang="arn-CL" sz="1600" dirty="0">
                <a:latin typeface="Consolas" pitchFamily="49" charset="0"/>
                <a:cs typeface="Consolas" pitchFamily="49" charset="0"/>
              </a:rPr>
              <a:t>}</a:t>
            </a:r>
            <a:endParaRPr lang="ru-RU" sz="1600" dirty="0">
              <a:latin typeface="Consolas" pitchFamily="49" charset="0"/>
              <a:cs typeface="Consolas" pitchFamily="49" charset="0"/>
            </a:endParaRPr>
          </a:p>
          <a:p>
            <a:r>
              <a:rPr lang="en-US" sz="1600" dirty="0">
                <a:latin typeface="Consolas" pitchFamily="49" charset="0"/>
                <a:cs typeface="Consolas" pitchFamily="49" charset="0"/>
              </a:rPr>
              <a:t>}</a:t>
            </a:r>
            <a:endParaRPr lang="arn-CL" sz="1600" dirty="0">
              <a:latin typeface="Consolas" pitchFamily="49" charset="0"/>
              <a:cs typeface="Consolas" pitchFamily="49" charset="0"/>
            </a:endParaRPr>
          </a:p>
          <a:p>
            <a:r>
              <a:rPr lang="arn-CL" sz="1600" dirty="0">
                <a:latin typeface="Consolas" pitchFamily="49" charset="0"/>
                <a:cs typeface="Consolas" pitchFamily="49" charset="0"/>
              </a:rPr>
              <a:t>static void Main()</a:t>
            </a:r>
            <a:endParaRPr lang="ru-RU" sz="1600" dirty="0">
              <a:latin typeface="Consolas" pitchFamily="49" charset="0"/>
              <a:cs typeface="Consolas" pitchFamily="49" charset="0"/>
            </a:endParaRPr>
          </a:p>
          <a:p>
            <a:r>
              <a:rPr lang="arn-CL" sz="1600" dirty="0">
                <a:latin typeface="Consolas" pitchFamily="49" charset="0"/>
                <a:cs typeface="Consolas" pitchFamily="49" charset="0"/>
              </a:rPr>
              <a:t>{</a:t>
            </a:r>
          </a:p>
          <a:p>
            <a:r>
              <a:rPr lang="arn-CL" sz="1600" dirty="0">
                <a:latin typeface="Consolas" pitchFamily="49" charset="0"/>
                <a:cs typeface="Consolas" pitchFamily="49" charset="0"/>
              </a:rPr>
              <a:t>       D d = new D(); C c = d; B b = c; A a = b;</a:t>
            </a:r>
          </a:p>
          <a:p>
            <a:r>
              <a:rPr lang="arn-CL" sz="1600" dirty="0">
                <a:latin typeface="Consolas" pitchFamily="49" charset="0"/>
                <a:cs typeface="Consolas" pitchFamily="49" charset="0"/>
              </a:rPr>
              <a:t>       d.M(); c.M(); b.M(); a.M();</a:t>
            </a:r>
          </a:p>
          <a:p>
            <a:r>
              <a:rPr lang="arn-CL" sz="1600" dirty="0">
                <a:latin typeface="Consolas" pitchFamily="49" charset="0"/>
                <a:cs typeface="Consolas" pitchFamily="49" charset="0"/>
              </a:rPr>
              <a:t>}</a:t>
            </a:r>
          </a:p>
        </p:txBody>
      </p:sp>
      <p:pic>
        <p:nvPicPr>
          <p:cNvPr id="13" name="Picture 3" descr="C:\Work in Progress\Microsoft\VAT\MSL_PNG_Object_Library\QuestionMark.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6988791" y="2187264"/>
            <a:ext cx="1219200" cy="1453911"/>
          </a:xfrm>
          <a:prstGeom prst="rect">
            <a:avLst/>
          </a:prstGeom>
          <a:noFill/>
          <a:ln w="9525">
            <a:noFill/>
            <a:miter lim="800000"/>
            <a:headEnd/>
            <a:tailEnd/>
          </a:ln>
        </p:spPr>
      </p:pic>
      <p:sp>
        <p:nvSpPr>
          <p:cNvPr id="3" name="Скругленный прямоугольник 2"/>
          <p:cNvSpPr/>
          <p:nvPr/>
        </p:nvSpPr>
        <p:spPr bwMode="auto">
          <a:xfrm>
            <a:off x="6798291" y="5545540"/>
            <a:ext cx="1600200" cy="762000"/>
          </a:xfrm>
          <a:prstGeom prst="roundRect">
            <a:avLst/>
          </a:prstGeom>
          <a:ln>
            <a:solidFill>
              <a:schemeClr val="accent3">
                <a:lumMod val="75000"/>
              </a:schemeClr>
            </a:solidFill>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arn-CL" sz="2000" b="1" dirty="0"/>
              <a:t>DDBB</a:t>
            </a:r>
            <a:endParaRPr lang="ru-RU" sz="2000" b="1" dirty="0" err="1"/>
          </a:p>
        </p:txBody>
      </p:sp>
    </p:spTree>
    <p:extLst>
      <p:ext uri="{BB962C8B-B14F-4D97-AF65-F5344CB8AC3E}">
        <p14:creationId xmlns:p14="http://schemas.microsoft.com/office/powerpoint/2010/main" val="53291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Интерфейсы</a:t>
            </a:r>
            <a:r>
              <a:rPr lang="en-US" dirty="0"/>
              <a:t> </a:t>
            </a:r>
            <a:r>
              <a:rPr lang="ru-RU" dirty="0"/>
              <a:t>в </a:t>
            </a:r>
            <a:r>
              <a:rPr lang="en-US" dirty="0"/>
              <a:t>C#</a:t>
            </a:r>
          </a:p>
        </p:txBody>
      </p:sp>
      <p:grpSp>
        <p:nvGrpSpPr>
          <p:cNvPr id="131" name="Группа 130"/>
          <p:cNvGrpSpPr/>
          <p:nvPr/>
        </p:nvGrpSpPr>
        <p:grpSpPr>
          <a:xfrm>
            <a:off x="213013" y="685800"/>
            <a:ext cx="8854787" cy="5715000"/>
            <a:chOff x="213013" y="648112"/>
            <a:chExt cx="8854787" cy="5752688"/>
          </a:xfrm>
        </p:grpSpPr>
        <p:sp>
          <p:nvSpPr>
            <p:cNvPr id="3" name="Прямоугольник 2"/>
            <p:cNvSpPr/>
            <p:nvPr/>
          </p:nvSpPr>
          <p:spPr>
            <a:xfrm>
              <a:off x="228600" y="664150"/>
              <a:ext cx="3352800" cy="1696996"/>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Consolas" panose="020B0609020204030204" pitchFamily="49" charset="0"/>
                  <a:cs typeface="Consolas" panose="020B0609020204030204" pitchFamily="49" charset="0"/>
                </a:rPr>
                <a:t>Object</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virtual string </a:t>
              </a:r>
              <a:r>
                <a:rPr lang="en-US" sz="1500" dirty="0" err="1">
                  <a:latin typeface="Consolas" panose="020B0609020204030204" pitchFamily="49" charset="0"/>
                  <a:cs typeface="Consolas" panose="020B0609020204030204" pitchFamily="49" charset="0"/>
                </a:rPr>
                <a:t>ToString</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virtual </a:t>
              </a: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a:t>
              </a:r>
              <a:r>
                <a:rPr lang="en-US" sz="1500" dirty="0" err="1">
                  <a:latin typeface="Consolas" panose="020B0609020204030204" pitchFamily="49" charset="0"/>
                  <a:cs typeface="Consolas" panose="020B0609020204030204" pitchFamily="49" charset="0"/>
                </a:rPr>
                <a:t>GetHashCode</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virtual bool Equals(object o)</a:t>
              </a:r>
            </a:p>
            <a:p>
              <a:pPr algn="ctr"/>
              <a:r>
                <a:rPr lang="en-US" sz="1500" dirty="0">
                  <a:latin typeface="Consolas" panose="020B0609020204030204" pitchFamily="49" charset="0"/>
                  <a:cs typeface="Consolas" panose="020B0609020204030204" pitchFamily="49" charset="0"/>
                </a:rPr>
                <a:t>Type </a:t>
              </a:r>
              <a:r>
                <a:rPr lang="en-US" sz="1500" dirty="0" err="1">
                  <a:latin typeface="Consolas" panose="020B0609020204030204" pitchFamily="49" charset="0"/>
                  <a:cs typeface="Consolas" panose="020B0609020204030204" pitchFamily="49" charset="0"/>
                </a:rPr>
                <a:t>GetType</a:t>
              </a:r>
              <a:r>
                <a:rPr lang="en-US" sz="1500" dirty="0">
                  <a:latin typeface="Consolas" panose="020B0609020204030204" pitchFamily="49" charset="0"/>
                  <a:cs typeface="Consolas" panose="020B0609020204030204" pitchFamily="49" charset="0"/>
                </a:rPr>
                <a:t>()</a:t>
              </a:r>
            </a:p>
            <a:p>
              <a:pPr algn="ctr"/>
              <a:r>
                <a:rPr lang="en-US" sz="1500" dirty="0">
                  <a:latin typeface="Consolas" panose="020B0609020204030204" pitchFamily="49" charset="0"/>
                  <a:cs typeface="Consolas" panose="020B0609020204030204" pitchFamily="49" charset="0"/>
                </a:rPr>
                <a:t>etc.</a:t>
              </a:r>
            </a:p>
          </p:txBody>
        </p:sp>
        <p:sp>
          <p:nvSpPr>
            <p:cNvPr id="4" name="Прямоугольник 3"/>
            <p:cNvSpPr/>
            <p:nvPr/>
          </p:nvSpPr>
          <p:spPr>
            <a:xfrm>
              <a:off x="5791200" y="790983"/>
              <a:ext cx="3048000" cy="792775"/>
            </a:xfrm>
            <a:prstGeom prst="rect">
              <a:avLst/>
            </a:prstGeom>
            <a:solidFill>
              <a:schemeClr val="accent2">
                <a:lumMod val="50000"/>
              </a:schemeClr>
            </a:solidFill>
            <a:ln w="57150">
              <a:solidFill>
                <a:schemeClr val="bg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err="1">
                  <a:latin typeface="Consolas" panose="020B0609020204030204" pitchFamily="49" charset="0"/>
                  <a:cs typeface="Consolas" panose="020B0609020204030204" pitchFamily="49" charset="0"/>
                </a:rPr>
                <a:t>IDisposable</a:t>
              </a:r>
              <a:endParaRPr lang="en-US" sz="1500" dirty="0">
                <a:latin typeface="Consolas" panose="020B0609020204030204" pitchFamily="49" charset="0"/>
                <a:cs typeface="Consolas" panose="020B0609020204030204" pitchFamily="49" charset="0"/>
              </a:endParaRP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void Dispose()</a:t>
              </a:r>
            </a:p>
          </p:txBody>
        </p:sp>
        <p:sp>
          <p:nvSpPr>
            <p:cNvPr id="5" name="Прямоугольник 4"/>
            <p:cNvSpPr/>
            <p:nvPr/>
          </p:nvSpPr>
          <p:spPr>
            <a:xfrm>
              <a:off x="3276600" y="3050069"/>
              <a:ext cx="3048000" cy="1229229"/>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Shape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Point Position {get;}</a:t>
              </a:r>
            </a:p>
            <a:p>
              <a:pPr algn="ctr"/>
              <a:r>
                <a:rPr lang="en-US" sz="1500" dirty="0">
                  <a:latin typeface="Consolas" panose="020B0609020204030204" pitchFamily="49" charset="0"/>
                  <a:cs typeface="Consolas" panose="020B0609020204030204" pitchFamily="49" charset="0"/>
                </a:rPr>
                <a:t>virtual void Draw()</a:t>
              </a:r>
            </a:p>
            <a:p>
              <a:pPr algn="ctr"/>
              <a:r>
                <a:rPr lang="en-US" sz="1500" dirty="0">
                  <a:latin typeface="Consolas" panose="020B0609020204030204" pitchFamily="49" charset="0"/>
                  <a:cs typeface="Consolas" panose="020B0609020204030204" pitchFamily="49" charset="0"/>
                </a:rPr>
                <a:t>void Dispose()</a:t>
              </a:r>
            </a:p>
          </p:txBody>
        </p:sp>
        <p:cxnSp>
          <p:nvCxnSpPr>
            <p:cNvPr id="7" name="Соединительная линия уступом 6"/>
            <p:cNvCxnSpPr>
              <a:stCxn id="5" idx="0"/>
              <a:endCxn id="3" idx="2"/>
            </p:cNvCxnSpPr>
            <p:nvPr/>
          </p:nvCxnSpPr>
          <p:spPr>
            <a:xfrm rot="16200000" flipV="1">
              <a:off x="3008338" y="1257807"/>
              <a:ext cx="688923" cy="2895600"/>
            </a:xfrm>
            <a:prstGeom prst="bentConnector3">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11" name="Соединительная линия уступом 10"/>
            <p:cNvCxnSpPr>
              <a:stCxn id="5" idx="0"/>
              <a:endCxn id="4" idx="2"/>
            </p:cNvCxnSpPr>
            <p:nvPr/>
          </p:nvCxnSpPr>
          <p:spPr>
            <a:xfrm rot="5400000" flipH="1" flipV="1">
              <a:off x="5324745" y="1059614"/>
              <a:ext cx="1466311" cy="2514600"/>
            </a:xfrm>
            <a:prstGeom prst="bentConnector3">
              <a:avLst>
                <a:gd name="adj1" fmla="val 23544"/>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3" name="Прямоугольник 12"/>
            <p:cNvSpPr/>
            <p:nvPr/>
          </p:nvSpPr>
          <p:spPr>
            <a:xfrm>
              <a:off x="228600" y="4891133"/>
              <a:ext cx="3352800" cy="959825"/>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Circle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override void Draw()</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Radius {get;} </a:t>
              </a:r>
            </a:p>
          </p:txBody>
        </p:sp>
        <p:sp>
          <p:nvSpPr>
            <p:cNvPr id="28" name="Прямоугольник 27"/>
            <p:cNvSpPr/>
            <p:nvPr/>
          </p:nvSpPr>
          <p:spPr>
            <a:xfrm>
              <a:off x="5770418" y="4891133"/>
              <a:ext cx="3048000" cy="1230726"/>
            </a:xfrm>
            <a:prstGeom prst="rect">
              <a:avLst/>
            </a:prstGeom>
            <a:solidFill>
              <a:schemeClr val="accent2">
                <a:lumMod val="50000"/>
              </a:schemeClr>
            </a:solidFill>
            <a:ln w="381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latin typeface="Consolas" panose="020B0609020204030204" pitchFamily="49" charset="0"/>
                  <a:cs typeface="Consolas" panose="020B0609020204030204" pitchFamily="49" charset="0"/>
                </a:rPr>
                <a:t>Rectangle</a:t>
              </a:r>
            </a:p>
            <a:p>
              <a:pPr algn="ctr"/>
              <a:endParaRPr lang="en-US" sz="1000" dirty="0">
                <a:latin typeface="Consolas" panose="020B0609020204030204" pitchFamily="49" charset="0"/>
                <a:cs typeface="Consolas" panose="020B0609020204030204" pitchFamily="49" charset="0"/>
              </a:endParaRPr>
            </a:p>
            <a:p>
              <a:pPr algn="ctr"/>
              <a:r>
                <a:rPr lang="en-US" sz="1500" dirty="0">
                  <a:latin typeface="Consolas" panose="020B0609020204030204" pitchFamily="49" charset="0"/>
                  <a:cs typeface="Consolas" panose="020B0609020204030204" pitchFamily="49" charset="0"/>
                </a:rPr>
                <a:t>override void Draw()</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Width {get;} </a:t>
              </a:r>
            </a:p>
            <a:p>
              <a:pPr algn="ctr"/>
              <a:r>
                <a:rPr lang="en-US" sz="1500" dirty="0" err="1">
                  <a:latin typeface="Consolas" panose="020B0609020204030204" pitchFamily="49" charset="0"/>
                  <a:cs typeface="Consolas" panose="020B0609020204030204" pitchFamily="49" charset="0"/>
                </a:rPr>
                <a:t>int</a:t>
              </a:r>
              <a:r>
                <a:rPr lang="en-US" sz="1500" dirty="0">
                  <a:latin typeface="Consolas" panose="020B0609020204030204" pitchFamily="49" charset="0"/>
                  <a:cs typeface="Consolas" panose="020B0609020204030204" pitchFamily="49" charset="0"/>
                </a:rPr>
                <a:t> Height {get;} </a:t>
              </a:r>
            </a:p>
          </p:txBody>
        </p:sp>
        <p:cxnSp>
          <p:nvCxnSpPr>
            <p:cNvPr id="30" name="Соединительная линия уступом 29"/>
            <p:cNvCxnSpPr>
              <a:stCxn id="13" idx="0"/>
              <a:endCxn id="5" idx="2"/>
            </p:cNvCxnSpPr>
            <p:nvPr/>
          </p:nvCxnSpPr>
          <p:spPr>
            <a:xfrm rot="5400000" flipH="1" flipV="1">
              <a:off x="3046883" y="3137416"/>
              <a:ext cx="611835" cy="2895600"/>
            </a:xfrm>
            <a:prstGeom prst="bentConnector3">
              <a:avLst>
                <a:gd name="adj1" fmla="val 50000"/>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cxnSp>
          <p:nvCxnSpPr>
            <p:cNvPr id="32" name="Соединительная линия уступом 31"/>
            <p:cNvCxnSpPr>
              <a:stCxn id="28" idx="0"/>
              <a:endCxn id="5" idx="2"/>
            </p:cNvCxnSpPr>
            <p:nvPr/>
          </p:nvCxnSpPr>
          <p:spPr>
            <a:xfrm rot="16200000" flipV="1">
              <a:off x="5741592" y="3338307"/>
              <a:ext cx="611835" cy="2493818"/>
            </a:xfrm>
            <a:prstGeom prst="bentConnector3">
              <a:avLst>
                <a:gd name="adj1" fmla="val 50000"/>
              </a:avLst>
            </a:prstGeom>
            <a:ln w="57150">
              <a:solidFill>
                <a:schemeClr val="accent3">
                  <a:lumMod val="50000"/>
                </a:schemeClr>
              </a:solidFill>
              <a:prstDash val="solid"/>
              <a:tailEnd type="triangle"/>
            </a:ln>
            <a:effectLst/>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3719945" y="664149"/>
              <a:ext cx="2050473"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можно преобразовать в строку</a:t>
              </a:r>
              <a:endParaRPr lang="en-US" sz="1400" b="1" dirty="0">
                <a:solidFill>
                  <a:schemeClr val="accent3">
                    <a:lumMod val="50000"/>
                  </a:schemeClr>
                </a:solidFill>
                <a:latin typeface="Calibri" panose="020F0502020204030204" pitchFamily="34" charset="0"/>
              </a:endParaRPr>
            </a:p>
          </p:txBody>
        </p:sp>
        <p:cxnSp>
          <p:nvCxnSpPr>
            <p:cNvPr id="38" name="Прямая со стрелкой 37"/>
            <p:cNvCxnSpPr>
              <a:stCxn id="88" idx="2"/>
            </p:cNvCxnSpPr>
            <p:nvPr/>
          </p:nvCxnSpPr>
          <p:spPr>
            <a:xfrm flipH="1">
              <a:off x="3276600" y="1191168"/>
              <a:ext cx="1461652" cy="16175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228600" y="2728967"/>
              <a:ext cx="1981201"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Object </a:t>
              </a:r>
              <a:r>
                <a:rPr lang="ru-RU" sz="1400" b="1" dirty="0">
                  <a:solidFill>
                    <a:schemeClr val="accent3">
                      <a:lumMod val="50000"/>
                    </a:schemeClr>
                  </a:solidFill>
                  <a:latin typeface="Calibri" panose="020F0502020204030204" pitchFamily="34" charset="0"/>
                </a:rPr>
                <a:t>является базовым классом для класса </a:t>
              </a:r>
              <a:r>
                <a:rPr lang="en-US" sz="1400" b="1" dirty="0">
                  <a:solidFill>
                    <a:schemeClr val="accent3">
                      <a:lumMod val="50000"/>
                    </a:schemeClr>
                  </a:solidFill>
                  <a:latin typeface="Calibri" panose="020F0502020204030204" pitchFamily="34" charset="0"/>
                </a:rPr>
                <a:t>Shape</a:t>
              </a:r>
            </a:p>
          </p:txBody>
        </p:sp>
        <p:cxnSp>
          <p:nvCxnSpPr>
            <p:cNvPr id="41" name="Прямая со стрелкой 40"/>
            <p:cNvCxnSpPr>
              <a:stCxn id="83" idx="3"/>
            </p:cNvCxnSpPr>
            <p:nvPr/>
          </p:nvCxnSpPr>
          <p:spPr>
            <a:xfrm>
              <a:off x="2057400" y="3091007"/>
              <a:ext cx="1371600" cy="44391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3816925" y="1672372"/>
              <a:ext cx="2604655"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Shape </a:t>
              </a:r>
              <a:r>
                <a:rPr lang="ru-RU" sz="1400" b="1" dirty="0">
                  <a:solidFill>
                    <a:schemeClr val="accent3">
                      <a:lumMod val="50000"/>
                    </a:schemeClr>
                  </a:solidFill>
                  <a:latin typeface="Calibri" panose="020F0502020204030204" pitchFamily="34" charset="0"/>
                </a:rPr>
                <a:t>имплементирует интерфейс </a:t>
              </a:r>
              <a:r>
                <a:rPr lang="en-US" sz="1400" b="1" dirty="0" err="1">
                  <a:solidFill>
                    <a:schemeClr val="accent3">
                      <a:lumMod val="50000"/>
                    </a:schemeClr>
                  </a:solidFill>
                  <a:latin typeface="Calibri" panose="020F0502020204030204" pitchFamily="34" charset="0"/>
                </a:rPr>
                <a:t>IDisposable</a:t>
              </a:r>
              <a:endParaRPr lang="en-US" sz="1400" b="1" dirty="0">
                <a:solidFill>
                  <a:schemeClr val="accent3">
                    <a:lumMod val="50000"/>
                  </a:schemeClr>
                </a:solidFill>
                <a:latin typeface="Calibri" panose="020F0502020204030204" pitchFamily="34" charset="0"/>
              </a:endParaRPr>
            </a:p>
          </p:txBody>
        </p:sp>
        <p:cxnSp>
          <p:nvCxnSpPr>
            <p:cNvPr id="45" name="Прямая со стрелкой 44"/>
            <p:cNvCxnSpPr>
              <a:stCxn id="91" idx="2"/>
            </p:cNvCxnSpPr>
            <p:nvPr/>
          </p:nvCxnSpPr>
          <p:spPr>
            <a:xfrm>
              <a:off x="5063836" y="2216725"/>
              <a:ext cx="574964" cy="375256"/>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867400" y="4269095"/>
              <a:ext cx="8416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“is a”</a:t>
              </a:r>
            </a:p>
          </p:txBody>
        </p:sp>
        <p:sp>
          <p:nvSpPr>
            <p:cNvPr id="66" name="TextBox 65"/>
            <p:cNvSpPr txBox="1"/>
            <p:nvPr/>
          </p:nvSpPr>
          <p:spPr>
            <a:xfrm>
              <a:off x="7167995" y="2801969"/>
              <a:ext cx="1899805"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класса </a:t>
              </a:r>
              <a:r>
                <a:rPr lang="en-US" sz="1400" b="1" dirty="0">
                  <a:solidFill>
                    <a:schemeClr val="accent3">
                      <a:lumMod val="50000"/>
                    </a:schemeClr>
                  </a:solidFill>
                  <a:latin typeface="Calibri" panose="020F0502020204030204" pitchFamily="34" charset="0"/>
                </a:rPr>
                <a:t>Shape</a:t>
              </a:r>
              <a:r>
                <a:rPr lang="ru-RU" sz="1400" b="1" dirty="0">
                  <a:solidFill>
                    <a:schemeClr val="accent3">
                      <a:lumMod val="50000"/>
                    </a:schemeClr>
                  </a:solidFill>
                  <a:latin typeface="Calibri" panose="020F0502020204030204" pitchFamily="34" charset="0"/>
                </a:rPr>
                <a:t> имеет свойство </a:t>
              </a:r>
              <a:r>
                <a:rPr lang="en-US" sz="1400" b="1" dirty="0">
                  <a:solidFill>
                    <a:schemeClr val="accent3">
                      <a:lumMod val="50000"/>
                    </a:schemeClr>
                  </a:solidFill>
                  <a:latin typeface="Calibri" panose="020F0502020204030204" pitchFamily="34" charset="0"/>
                </a:rPr>
                <a:t>Position</a:t>
              </a:r>
            </a:p>
          </p:txBody>
        </p:sp>
        <p:cxnSp>
          <p:nvCxnSpPr>
            <p:cNvPr id="67" name="Прямая со стрелкой 66"/>
            <p:cNvCxnSpPr>
              <a:stCxn id="66" idx="1"/>
            </p:cNvCxnSpPr>
            <p:nvPr/>
          </p:nvCxnSpPr>
          <p:spPr>
            <a:xfrm flipH="1">
              <a:off x="5860473" y="3171301"/>
              <a:ext cx="1307522" cy="489382"/>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6326331" y="2935523"/>
              <a:ext cx="8416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“has a”</a:t>
              </a:r>
            </a:p>
          </p:txBody>
        </p:sp>
        <p:sp>
          <p:nvSpPr>
            <p:cNvPr id="76" name="TextBox 75"/>
            <p:cNvSpPr txBox="1"/>
            <p:nvPr/>
          </p:nvSpPr>
          <p:spPr>
            <a:xfrm>
              <a:off x="5770417" y="2291540"/>
              <a:ext cx="1413164" cy="338554"/>
            </a:xfrm>
            <a:prstGeom prst="rect">
              <a:avLst/>
            </a:prstGeom>
            <a:noFill/>
          </p:spPr>
          <p:txBody>
            <a:bodyPr wrap="square" rtlCol="0">
              <a:spAutoFit/>
            </a:bodyPr>
            <a:lstStyle/>
            <a:p>
              <a:r>
                <a:rPr lang="en-US" sz="1600" b="1" dirty="0">
                  <a:solidFill>
                    <a:schemeClr val="accent3">
                      <a:lumMod val="50000"/>
                    </a:schemeClr>
                  </a:solidFill>
                  <a:latin typeface="Calibri" panose="020F0502020204030204" pitchFamily="34" charset="0"/>
                </a:rPr>
                <a:t>“implement”</a:t>
              </a:r>
            </a:p>
          </p:txBody>
        </p:sp>
        <p:sp>
          <p:nvSpPr>
            <p:cNvPr id="78" name="TextBox 77"/>
            <p:cNvSpPr txBox="1"/>
            <p:nvPr/>
          </p:nvSpPr>
          <p:spPr>
            <a:xfrm>
              <a:off x="213013" y="3540633"/>
              <a:ext cx="2743201"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Circle </a:t>
              </a:r>
              <a:r>
                <a:rPr lang="ru-RU" sz="1400" b="1" dirty="0">
                  <a:solidFill>
                    <a:schemeClr val="accent3">
                      <a:lumMod val="50000"/>
                    </a:schemeClr>
                  </a:solidFill>
                  <a:latin typeface="Calibri" panose="020F0502020204030204" pitchFamily="34" charset="0"/>
                </a:rPr>
                <a:t>является подклассом (или производным, дочерним классом) класса </a:t>
              </a:r>
              <a:r>
                <a:rPr lang="en-US" sz="1400" b="1" dirty="0">
                  <a:solidFill>
                    <a:schemeClr val="accent3">
                      <a:lumMod val="50000"/>
                    </a:schemeClr>
                  </a:solidFill>
                  <a:latin typeface="Calibri" panose="020F0502020204030204" pitchFamily="34" charset="0"/>
                </a:rPr>
                <a:t>Shape</a:t>
              </a:r>
            </a:p>
          </p:txBody>
        </p:sp>
        <p:cxnSp>
          <p:nvCxnSpPr>
            <p:cNvPr id="79" name="Прямая со стрелкой 78"/>
            <p:cNvCxnSpPr>
              <a:stCxn id="86" idx="2"/>
            </p:cNvCxnSpPr>
            <p:nvPr/>
          </p:nvCxnSpPr>
          <p:spPr>
            <a:xfrm>
              <a:off x="1584614" y="4324167"/>
              <a:ext cx="122093" cy="566965"/>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83" name="Скругленный прямоугольник 82"/>
            <p:cNvSpPr/>
            <p:nvPr/>
          </p:nvSpPr>
          <p:spPr>
            <a:xfrm>
              <a:off x="228600" y="2714382"/>
              <a:ext cx="1828800" cy="753249"/>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Скругленный прямоугольник 85"/>
            <p:cNvSpPr/>
            <p:nvPr/>
          </p:nvSpPr>
          <p:spPr>
            <a:xfrm>
              <a:off x="213014" y="3570918"/>
              <a:ext cx="2743199" cy="753249"/>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Скругленный прямоугольник 87"/>
            <p:cNvSpPr/>
            <p:nvPr/>
          </p:nvSpPr>
          <p:spPr>
            <a:xfrm>
              <a:off x="3740725" y="648112"/>
              <a:ext cx="1995054" cy="543056"/>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Скругленный прямоугольник 90"/>
            <p:cNvSpPr/>
            <p:nvPr/>
          </p:nvSpPr>
          <p:spPr>
            <a:xfrm>
              <a:off x="3803072" y="1673669"/>
              <a:ext cx="2521527" cy="543056"/>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 name="Скругленный прямоугольник 92"/>
            <p:cNvSpPr/>
            <p:nvPr/>
          </p:nvSpPr>
          <p:spPr>
            <a:xfrm>
              <a:off x="7232072" y="2795632"/>
              <a:ext cx="1586346" cy="731793"/>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TextBox 94"/>
            <p:cNvSpPr txBox="1"/>
            <p:nvPr/>
          </p:nvSpPr>
          <p:spPr>
            <a:xfrm>
              <a:off x="6781800" y="3788250"/>
              <a:ext cx="2112819"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Каждый объект класса </a:t>
              </a:r>
              <a:r>
                <a:rPr lang="en-US" sz="1400" b="1" dirty="0">
                  <a:solidFill>
                    <a:schemeClr val="accent3">
                      <a:lumMod val="50000"/>
                    </a:schemeClr>
                  </a:solidFill>
                  <a:latin typeface="Calibri" panose="020F0502020204030204" pitchFamily="34" charset="0"/>
                </a:rPr>
                <a:t>Rectangle </a:t>
              </a:r>
              <a:r>
                <a:rPr lang="ru-RU" sz="1400" b="1" dirty="0">
                  <a:solidFill>
                    <a:schemeClr val="accent3">
                      <a:lumMod val="50000"/>
                    </a:schemeClr>
                  </a:solidFill>
                  <a:latin typeface="Calibri" panose="020F0502020204030204" pitchFamily="34" charset="0"/>
                </a:rPr>
                <a:t>является </a:t>
              </a:r>
              <a:r>
                <a:rPr lang="en-US" sz="1400" b="1" dirty="0">
                  <a:solidFill>
                    <a:schemeClr val="accent3">
                      <a:lumMod val="50000"/>
                    </a:schemeClr>
                  </a:solidFill>
                  <a:latin typeface="Calibri" panose="020F0502020204030204" pitchFamily="34" charset="0"/>
                </a:rPr>
                <a:t>Shape</a:t>
              </a:r>
            </a:p>
          </p:txBody>
        </p:sp>
        <p:cxnSp>
          <p:nvCxnSpPr>
            <p:cNvPr id="96" name="Прямая со стрелкой 95"/>
            <p:cNvCxnSpPr>
              <a:stCxn id="97" idx="2"/>
            </p:cNvCxnSpPr>
            <p:nvPr/>
          </p:nvCxnSpPr>
          <p:spPr>
            <a:xfrm flipH="1">
              <a:off x="7775864" y="4503304"/>
              <a:ext cx="25978" cy="509454"/>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97" name="Скругленный прямоугольник 96"/>
            <p:cNvSpPr/>
            <p:nvPr/>
          </p:nvSpPr>
          <p:spPr>
            <a:xfrm>
              <a:off x="6709064" y="3781913"/>
              <a:ext cx="2185555" cy="721391"/>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3" name="TextBox 102"/>
            <p:cNvSpPr txBox="1"/>
            <p:nvPr/>
          </p:nvSpPr>
          <p:spPr>
            <a:xfrm>
              <a:off x="3860224" y="4821846"/>
              <a:ext cx="1669472" cy="738664"/>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Rectangle </a:t>
              </a:r>
              <a:r>
                <a:rPr lang="ru-RU" sz="1400" b="1" dirty="0">
                  <a:solidFill>
                    <a:schemeClr val="accent3">
                      <a:lumMod val="50000"/>
                    </a:schemeClr>
                  </a:solidFill>
                  <a:latin typeface="Calibri" panose="020F0502020204030204" pitchFamily="34" charset="0"/>
                </a:rPr>
                <a:t>переопределяет метод </a:t>
              </a:r>
              <a:r>
                <a:rPr lang="en-US" sz="1400" b="1" dirty="0">
                  <a:solidFill>
                    <a:schemeClr val="accent3">
                      <a:lumMod val="50000"/>
                    </a:schemeClr>
                  </a:solidFill>
                  <a:latin typeface="Calibri" panose="020F0502020204030204" pitchFamily="34" charset="0"/>
                </a:rPr>
                <a:t>Draw</a:t>
              </a:r>
            </a:p>
          </p:txBody>
        </p:sp>
        <p:cxnSp>
          <p:nvCxnSpPr>
            <p:cNvPr id="104" name="Прямая со стрелкой 103"/>
            <p:cNvCxnSpPr>
              <a:stCxn id="105" idx="3"/>
            </p:cNvCxnSpPr>
            <p:nvPr/>
          </p:nvCxnSpPr>
          <p:spPr>
            <a:xfrm>
              <a:off x="5288974" y="5207512"/>
              <a:ext cx="959426" cy="301014"/>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05" name="Скругленный прямоугольник 104"/>
            <p:cNvSpPr/>
            <p:nvPr/>
          </p:nvSpPr>
          <p:spPr>
            <a:xfrm>
              <a:off x="3853296" y="4815510"/>
              <a:ext cx="1435678" cy="784004"/>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2" name="TextBox 111"/>
            <p:cNvSpPr txBox="1"/>
            <p:nvPr/>
          </p:nvSpPr>
          <p:spPr>
            <a:xfrm>
              <a:off x="3392633" y="5877580"/>
              <a:ext cx="2537112" cy="523220"/>
            </a:xfrm>
            <a:prstGeom prst="rect">
              <a:avLst/>
            </a:prstGeom>
            <a:noFill/>
          </p:spPr>
          <p:txBody>
            <a:bodyPr wrap="square" rtlCol="0">
              <a:spAutoFit/>
            </a:bodyPr>
            <a:lstStyle/>
            <a:p>
              <a:r>
                <a:rPr lang="ru-RU" sz="1400" b="1" dirty="0">
                  <a:solidFill>
                    <a:schemeClr val="accent3">
                      <a:lumMod val="50000"/>
                    </a:schemeClr>
                  </a:solidFill>
                  <a:latin typeface="Calibri" panose="020F0502020204030204" pitchFamily="34" charset="0"/>
                </a:rPr>
                <a:t>Класс </a:t>
              </a:r>
              <a:r>
                <a:rPr lang="en-US" sz="1400" b="1" dirty="0">
                  <a:solidFill>
                    <a:schemeClr val="accent3">
                      <a:lumMod val="50000"/>
                    </a:schemeClr>
                  </a:solidFill>
                  <a:latin typeface="Calibri" panose="020F0502020204030204" pitchFamily="34" charset="0"/>
                </a:rPr>
                <a:t>Circle</a:t>
              </a:r>
              <a:r>
                <a:rPr lang="ru-RU" sz="1400" b="1" dirty="0">
                  <a:solidFill>
                    <a:schemeClr val="accent3">
                      <a:lumMod val="50000"/>
                    </a:schemeClr>
                  </a:solidFill>
                  <a:latin typeface="Calibri" panose="020F0502020204030204" pitchFamily="34" charset="0"/>
                </a:rPr>
                <a:t> расширяет класс </a:t>
              </a:r>
              <a:r>
                <a:rPr lang="en-US" sz="1400" b="1" dirty="0">
                  <a:solidFill>
                    <a:schemeClr val="accent3">
                      <a:lumMod val="50000"/>
                    </a:schemeClr>
                  </a:solidFill>
                  <a:latin typeface="Calibri" panose="020F0502020204030204" pitchFamily="34" charset="0"/>
                </a:rPr>
                <a:t>Shape </a:t>
              </a:r>
              <a:r>
                <a:rPr lang="ru-RU" sz="1400" b="1" dirty="0">
                  <a:solidFill>
                    <a:schemeClr val="accent3">
                      <a:lumMod val="50000"/>
                    </a:schemeClr>
                  </a:solidFill>
                  <a:latin typeface="Calibri" panose="020F0502020204030204" pitchFamily="34" charset="0"/>
                </a:rPr>
                <a:t>свойством </a:t>
              </a:r>
              <a:r>
                <a:rPr lang="en-US" sz="1400" b="1" dirty="0">
                  <a:solidFill>
                    <a:schemeClr val="accent3">
                      <a:lumMod val="50000"/>
                    </a:schemeClr>
                  </a:solidFill>
                  <a:latin typeface="Calibri" panose="020F0502020204030204" pitchFamily="34" charset="0"/>
                </a:rPr>
                <a:t>Radius</a:t>
              </a:r>
            </a:p>
          </p:txBody>
        </p:sp>
        <p:cxnSp>
          <p:nvCxnSpPr>
            <p:cNvPr id="113" name="Прямая со стрелкой 112"/>
            <p:cNvCxnSpPr>
              <a:stCxn id="114" idx="0"/>
            </p:cNvCxnSpPr>
            <p:nvPr/>
          </p:nvCxnSpPr>
          <p:spPr>
            <a:xfrm flipH="1" flipV="1">
              <a:off x="2956213" y="5698558"/>
              <a:ext cx="1620551" cy="1524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14" name="Скругленный прямоугольник 113"/>
            <p:cNvSpPr/>
            <p:nvPr/>
          </p:nvSpPr>
          <p:spPr>
            <a:xfrm>
              <a:off x="3417748" y="5850958"/>
              <a:ext cx="2318032" cy="549842"/>
            </a:xfrm>
            <a:prstGeom prst="roundRect">
              <a:avLst/>
            </a:prstGeom>
            <a:noFill/>
            <a:ln w="28575">
              <a:solidFill>
                <a:schemeClr val="accent2">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455609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Моделирование абстракций и слабо связанный код</a:t>
            </a:r>
            <a:endParaRPr lang="en-US" dirty="0"/>
          </a:p>
        </p:txBody>
      </p:sp>
      <p:pic>
        <p:nvPicPr>
          <p:cNvPr id="6" name="Picture 5"/>
          <p:cNvPicPr>
            <a:picLocks noChangeAspect="1"/>
          </p:cNvPicPr>
          <p:nvPr/>
        </p:nvPicPr>
        <p:blipFill>
          <a:blip r:embed="rId3">
            <a:duotone>
              <a:schemeClr val="accent3">
                <a:shade val="45000"/>
                <a:satMod val="135000"/>
              </a:schemeClr>
              <a:prstClr val="white"/>
            </a:duotone>
          </a:blip>
          <a:stretch>
            <a:fillRect/>
          </a:stretch>
        </p:blipFill>
        <p:spPr>
          <a:xfrm>
            <a:off x="533400" y="1371544"/>
            <a:ext cx="5029200" cy="3028482"/>
          </a:xfrm>
          <a:prstGeom prst="rect">
            <a:avLst/>
          </a:prstGeom>
        </p:spPr>
      </p:pic>
      <p:pic>
        <p:nvPicPr>
          <p:cNvPr id="11" name="Picture 10"/>
          <p:cNvPicPr>
            <a:picLocks noChangeAspect="1"/>
          </p:cNvPicPr>
          <p:nvPr/>
        </p:nvPicPr>
        <p:blipFill>
          <a:blip r:embed="rId4"/>
          <a:stretch>
            <a:fillRect/>
          </a:stretch>
        </p:blipFill>
        <p:spPr>
          <a:xfrm>
            <a:off x="6858000" y="1834049"/>
            <a:ext cx="1847850" cy="2559050"/>
          </a:xfrm>
          <a:prstGeom prst="rect">
            <a:avLst/>
          </a:prstGeom>
        </p:spPr>
      </p:pic>
      <p:sp>
        <p:nvSpPr>
          <p:cNvPr id="4" name="Скругленный прямоугольник 3"/>
          <p:cNvSpPr/>
          <p:nvPr/>
        </p:nvSpPr>
        <p:spPr>
          <a:xfrm>
            <a:off x="152400" y="4960276"/>
            <a:ext cx="8839200" cy="1211924"/>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ru-RU" dirty="0">
                <a:solidFill>
                  <a:schemeClr val="bg1"/>
                </a:solidFill>
                <a:latin typeface="Calibri" panose="020F0502020204030204" pitchFamily="34" charset="0"/>
              </a:rPr>
              <a:t>Программируй, основываясь на интерфейсе, а не на классах!</a:t>
            </a:r>
          </a:p>
          <a:p>
            <a:r>
              <a:rPr lang="ru-RU" dirty="0">
                <a:solidFill>
                  <a:schemeClr val="bg1"/>
                </a:solidFill>
                <a:latin typeface="Calibri" panose="020F0502020204030204" pitchFamily="34" charset="0"/>
              </a:rPr>
              <a:t>		"Банда четырех" </a:t>
            </a:r>
          </a:p>
          <a:p>
            <a:r>
              <a:rPr lang="ru-RU" dirty="0">
                <a:solidFill>
                  <a:schemeClr val="bg1"/>
                </a:solidFill>
                <a:latin typeface="Calibri" panose="020F0502020204030204" pitchFamily="34" charset="0"/>
              </a:rPr>
              <a:t>		(Эрих Гамма, Ричард </a:t>
            </a:r>
            <a:r>
              <a:rPr lang="ru-RU" dirty="0" err="1">
                <a:solidFill>
                  <a:schemeClr val="bg1"/>
                </a:solidFill>
                <a:latin typeface="Calibri" panose="020F0502020204030204" pitchFamily="34" charset="0"/>
              </a:rPr>
              <a:t>Хелм</a:t>
            </a:r>
            <a:r>
              <a:rPr lang="ru-RU" dirty="0">
                <a:solidFill>
                  <a:schemeClr val="bg1"/>
                </a:solidFill>
                <a:latin typeface="Calibri" panose="020F0502020204030204" pitchFamily="34" charset="0"/>
              </a:rPr>
              <a:t>, Ральф Джонсон, Джон </a:t>
            </a:r>
            <a:r>
              <a:rPr lang="ru-RU" dirty="0" err="1">
                <a:solidFill>
                  <a:schemeClr val="bg1"/>
                </a:solidFill>
                <a:latin typeface="Calibri" panose="020F0502020204030204" pitchFamily="34" charset="0"/>
              </a:rPr>
              <a:t>Влиссидс</a:t>
            </a:r>
            <a:r>
              <a:rPr lang="ru-RU" dirty="0">
                <a:solidFill>
                  <a:schemeClr val="bg1"/>
                </a:solidFill>
                <a:latin typeface="Calibri" panose="020F0502020204030204" pitchFamily="34" charset="0"/>
              </a:rPr>
              <a:t>)  </a:t>
            </a:r>
            <a:endParaRPr lang="en-US" dirty="0">
              <a:solidFill>
                <a:schemeClr val="bg1"/>
              </a:solidFill>
              <a:latin typeface="Calibri" panose="020F0502020204030204" pitchFamily="34" charset="0"/>
            </a:endParaRPr>
          </a:p>
        </p:txBody>
      </p:sp>
    </p:spTree>
    <p:extLst>
      <p:ext uri="{BB962C8B-B14F-4D97-AF65-F5344CB8AC3E}">
        <p14:creationId xmlns:p14="http://schemas.microsoft.com/office/powerpoint/2010/main" val="3589848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Shape 41"/>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pic>
        <p:nvPicPr>
          <p:cNvPr id="42" name="pasted-image.tif"/>
          <p:cNvPicPr>
            <a:picLocks noChangeAspect="1"/>
          </p:cNvPicPr>
          <p:nvPr/>
        </p:nvPicPr>
        <p:blipFill>
          <a:blip r:embed="rId3">
            <a:extLst/>
          </a:blip>
          <a:stretch>
            <a:fillRect/>
          </a:stretch>
        </p:blipFill>
        <p:spPr>
          <a:xfrm>
            <a:off x="142487" y="634833"/>
            <a:ext cx="3978504" cy="3048000"/>
          </a:xfrm>
          <a:prstGeom prst="rect">
            <a:avLst/>
          </a:prstGeom>
          <a:ln w="12700">
            <a:miter lim="400000"/>
          </a:ln>
        </p:spPr>
      </p:pic>
      <p:pic>
        <p:nvPicPr>
          <p:cNvPr id="6" name="pasted-image.tif"/>
          <p:cNvPicPr>
            <a:picLocks noChangeAspect="1"/>
          </p:cNvPicPr>
          <p:nvPr/>
        </p:nvPicPr>
        <p:blipFill>
          <a:blip r:embed="rId4">
            <a:extLst/>
          </a:blip>
          <a:stretch>
            <a:fillRect/>
          </a:stretch>
        </p:blipFill>
        <p:spPr>
          <a:xfrm>
            <a:off x="4362708" y="3429000"/>
            <a:ext cx="4552692" cy="2893865"/>
          </a:xfrm>
          <a:prstGeom prst="rect">
            <a:avLst/>
          </a:prstGeom>
          <a:ln w="12700">
            <a:miter lim="400000"/>
          </a:ln>
        </p:spPr>
      </p:pic>
      <p:sp>
        <p:nvSpPr>
          <p:cNvPr id="3" name="Скругленный прямоугольник 2"/>
          <p:cNvSpPr/>
          <p:nvPr/>
        </p:nvSpPr>
        <p:spPr>
          <a:xfrm>
            <a:off x="5029200" y="1400077"/>
            <a:ext cx="3800346" cy="1110780"/>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ru-RU">
                <a:solidFill>
                  <a:schemeClr val="bg1"/>
                </a:solidFill>
                <a:latin typeface="Calibri" panose="020F0502020204030204" pitchFamily="34" charset="0"/>
              </a:rPr>
              <a:t>Эквивалент использованию универсальной практики написания сильно связанного кода</a:t>
            </a:r>
            <a:endParaRPr lang="ru-RU" dirty="0">
              <a:solidFill>
                <a:schemeClr val="bg1"/>
              </a:solidFill>
              <a:latin typeface="Calibri" panose="020F0502020204030204" pitchFamily="34" charset="0"/>
            </a:endParaRPr>
          </a:p>
        </p:txBody>
      </p:sp>
      <p:cxnSp>
        <p:nvCxnSpPr>
          <p:cNvPr id="7" name="Прямая со стрелкой 6"/>
          <p:cNvCxnSpPr>
            <a:stCxn id="3" idx="1"/>
          </p:cNvCxnSpPr>
          <p:nvPr/>
        </p:nvCxnSpPr>
        <p:spPr>
          <a:xfrm flipH="1">
            <a:off x="3733800" y="1955467"/>
            <a:ext cx="1295400" cy="40673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8" name="Скругленный прямоугольник 7"/>
          <p:cNvSpPr/>
          <p:nvPr/>
        </p:nvSpPr>
        <p:spPr>
          <a:xfrm>
            <a:off x="224878" y="4343400"/>
            <a:ext cx="3813722" cy="1219200"/>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ru-RU">
                <a:latin typeface="Calibri" panose="020F0502020204030204" pitchFamily="34" charset="0"/>
              </a:rPr>
              <a:t>Посредством использования розеток и вилок фен можно слабо связать со стенной̆ розеткой</a:t>
            </a:r>
            <a:endParaRPr lang="en-US" dirty="0">
              <a:latin typeface="Calibri" panose="020F0502020204030204" pitchFamily="34" charset="0"/>
            </a:endParaRPr>
          </a:p>
        </p:txBody>
      </p:sp>
      <p:cxnSp>
        <p:nvCxnSpPr>
          <p:cNvPr id="10" name="Прямая со стрелкой 9"/>
          <p:cNvCxnSpPr>
            <a:stCxn id="8" idx="3"/>
          </p:cNvCxnSpPr>
          <p:nvPr/>
        </p:nvCxnSpPr>
        <p:spPr>
          <a:xfrm>
            <a:off x="4038600" y="4953000"/>
            <a:ext cx="990600" cy="4572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644458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Shape 51"/>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pic>
        <p:nvPicPr>
          <p:cNvPr id="52" name="pasted-image.tif"/>
          <p:cNvPicPr>
            <a:picLocks noChangeAspect="1"/>
          </p:cNvPicPr>
          <p:nvPr/>
        </p:nvPicPr>
        <p:blipFill>
          <a:blip r:embed="rId3">
            <a:extLst/>
          </a:blip>
          <a:stretch>
            <a:fillRect/>
          </a:stretch>
        </p:blipFill>
        <p:spPr>
          <a:xfrm>
            <a:off x="4190999" y="3668613"/>
            <a:ext cx="4771555" cy="2369459"/>
          </a:xfrm>
          <a:prstGeom prst="rect">
            <a:avLst/>
          </a:prstGeom>
          <a:ln w="12700">
            <a:miter lim="400000"/>
          </a:ln>
        </p:spPr>
      </p:pic>
      <p:pic>
        <p:nvPicPr>
          <p:cNvPr id="5" name="pasted-image.tif"/>
          <p:cNvPicPr>
            <a:picLocks noChangeAspect="1"/>
          </p:cNvPicPr>
          <p:nvPr/>
        </p:nvPicPr>
        <p:blipFill>
          <a:blip r:embed="rId4">
            <a:extLst/>
          </a:blip>
          <a:stretch>
            <a:fillRect/>
          </a:stretch>
        </p:blipFill>
        <p:spPr>
          <a:xfrm>
            <a:off x="228600" y="812931"/>
            <a:ext cx="4124319" cy="2621575"/>
          </a:xfrm>
          <a:prstGeom prst="rect">
            <a:avLst/>
          </a:prstGeom>
          <a:ln w="12700">
            <a:miter lim="400000"/>
          </a:ln>
        </p:spPr>
      </p:pic>
      <p:sp>
        <p:nvSpPr>
          <p:cNvPr id="3" name="Скругленный прямоугольник 2"/>
          <p:cNvSpPr/>
          <p:nvPr/>
        </p:nvSpPr>
        <p:spPr>
          <a:xfrm>
            <a:off x="4572000" y="1524000"/>
            <a:ext cx="4390554" cy="1600200"/>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a:latin typeface="Calibri" panose="020F0502020204030204" pitchFamily="34" charset="0"/>
              </a:rPr>
              <a:t>Используя розетки и вилки, мы можем заменить первоначально используемый фен на компьютер. Это соответствует принципу замещения Лисков.</a:t>
            </a:r>
            <a:endParaRPr lang="ru-RU" dirty="0">
              <a:latin typeface="Calibri" panose="020F0502020204030204" pitchFamily="34" charset="0"/>
            </a:endParaRPr>
          </a:p>
        </p:txBody>
      </p:sp>
      <p:cxnSp>
        <p:nvCxnSpPr>
          <p:cNvPr id="6" name="Прямая со стрелкой 5"/>
          <p:cNvCxnSpPr/>
          <p:nvPr/>
        </p:nvCxnSpPr>
        <p:spPr>
          <a:xfrm>
            <a:off x="3581400" y="2971800"/>
            <a:ext cx="2667000" cy="14478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0498338"/>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Shape 55"/>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pic>
        <p:nvPicPr>
          <p:cNvPr id="57" name="pasted-image.tif"/>
          <p:cNvPicPr>
            <a:picLocks noChangeAspect="1"/>
          </p:cNvPicPr>
          <p:nvPr/>
        </p:nvPicPr>
        <p:blipFill>
          <a:blip r:embed="rId2">
            <a:extLst/>
          </a:blip>
          <a:stretch>
            <a:fillRect/>
          </a:stretch>
        </p:blipFill>
        <p:spPr>
          <a:xfrm>
            <a:off x="703118" y="1143000"/>
            <a:ext cx="7432964" cy="3016277"/>
          </a:xfrm>
          <a:prstGeom prst="rect">
            <a:avLst/>
          </a:prstGeom>
          <a:ln w="12700">
            <a:miter lim="400000"/>
          </a:ln>
        </p:spPr>
      </p:pic>
      <p:sp>
        <p:nvSpPr>
          <p:cNvPr id="5" name="Shape 56"/>
          <p:cNvSpPr/>
          <p:nvPr/>
        </p:nvSpPr>
        <p:spPr>
          <a:xfrm>
            <a:off x="914400" y="3124200"/>
            <a:ext cx="3948751" cy="430887"/>
          </a:xfrm>
          <a:prstGeom prst="rect">
            <a:avLst/>
          </a:prstGeom>
          <a:ln w="12700">
            <a:miter lim="400000"/>
          </a:ln>
          <a:extLst>
            <a:ext uri="{C572A759-6A51-4108-AA02-DFA0A04FC94B}">
              <ma14:wrappingTextBoxFlag xmlns:ma14="http://schemas.microsoft.com/office/mac/drawingml/2011/main" val="1"/>
            </a:ext>
          </a:extLst>
        </p:spPr>
        <p:txBody>
          <a:bodyPr wrap="square" lIns="45719" rIns="45719">
            <a:spAutoFit/>
          </a:bodyPr>
          <a:lstStyle/>
          <a:p>
            <a:pPr algn="just">
              <a:spcBef>
                <a:spcPts val="500"/>
              </a:spcBef>
              <a:defRPr sz="2200">
                <a:solidFill>
                  <a:srgbClr val="404040"/>
                </a:solidFill>
                <a:latin typeface="Helvetica LT Std"/>
                <a:ea typeface="Helvetica LT Std"/>
                <a:cs typeface="Helvetica LT Std"/>
                <a:sym typeface="Helvetica LT Std"/>
              </a:defRPr>
            </a:pPr>
            <a:endParaRPr b="1" dirty="0">
              <a:latin typeface="Calibri" panose="020F0502020204030204" pitchFamily="34" charset="0"/>
            </a:endParaRPr>
          </a:p>
        </p:txBody>
      </p:sp>
      <p:sp>
        <p:nvSpPr>
          <p:cNvPr id="3" name="Скругленный прямоугольник 2"/>
          <p:cNvSpPr/>
          <p:nvPr/>
        </p:nvSpPr>
        <p:spPr>
          <a:xfrm>
            <a:off x="152400" y="5218018"/>
            <a:ext cx="8839200" cy="914400"/>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just"/>
            <a:r>
              <a:rPr lang="ru-RU" dirty="0">
                <a:latin typeface="Calibri" panose="020F0502020204030204" pitchFamily="34" charset="0"/>
              </a:rPr>
              <a:t>Отключение компьютера не приводит ни к взрыву стены, ни к взрыву компьютера. Это можно приближенно сравнить с паттерном </a:t>
            </a:r>
            <a:r>
              <a:rPr lang="ru-RU" dirty="0" err="1">
                <a:latin typeface="Calibri" panose="020F0502020204030204" pitchFamily="34" charset="0"/>
              </a:rPr>
              <a:t>Null</a:t>
            </a:r>
            <a:r>
              <a:rPr lang="ru-RU" dirty="0">
                <a:latin typeface="Calibri" panose="020F0502020204030204" pitchFamily="34" charset="0"/>
              </a:rPr>
              <a:t> </a:t>
            </a:r>
            <a:r>
              <a:rPr lang="ru-RU" dirty="0" err="1">
                <a:latin typeface="Calibri" panose="020F0502020204030204" pitchFamily="34" charset="0"/>
              </a:rPr>
              <a:t>Object</a:t>
            </a:r>
            <a:endParaRPr lang="ru-RU" dirty="0">
              <a:latin typeface="Calibri" panose="020F0502020204030204" pitchFamily="34" charset="0"/>
            </a:endParaRPr>
          </a:p>
        </p:txBody>
      </p:sp>
      <p:cxnSp>
        <p:nvCxnSpPr>
          <p:cNvPr id="7" name="Прямая со стрелкой 6"/>
          <p:cNvCxnSpPr>
            <a:stCxn id="3" idx="0"/>
          </p:cNvCxnSpPr>
          <p:nvPr/>
        </p:nvCxnSpPr>
        <p:spPr>
          <a:xfrm flipH="1" flipV="1">
            <a:off x="2133600" y="2895600"/>
            <a:ext cx="2438400" cy="2322418"/>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09002904"/>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hape 59"/>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pic>
        <p:nvPicPr>
          <p:cNvPr id="61" name="pasted-image.tif"/>
          <p:cNvPicPr>
            <a:picLocks noChangeAspect="1"/>
          </p:cNvPicPr>
          <p:nvPr/>
        </p:nvPicPr>
        <p:blipFill>
          <a:blip r:embed="rId2">
            <a:extLst/>
          </a:blip>
          <a:stretch>
            <a:fillRect/>
          </a:stretch>
        </p:blipFill>
        <p:spPr>
          <a:xfrm>
            <a:off x="1242931" y="1398732"/>
            <a:ext cx="6658137" cy="2942178"/>
          </a:xfrm>
          <a:prstGeom prst="rect">
            <a:avLst/>
          </a:prstGeom>
          <a:ln w="12700">
            <a:miter lim="400000"/>
          </a:ln>
        </p:spPr>
      </p:pic>
      <p:sp>
        <p:nvSpPr>
          <p:cNvPr id="6" name="Скругленный прямоугольник 5"/>
          <p:cNvSpPr/>
          <p:nvPr/>
        </p:nvSpPr>
        <p:spPr>
          <a:xfrm>
            <a:off x="152400" y="5160817"/>
            <a:ext cx="8839200" cy="967311"/>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just"/>
            <a:r>
              <a:rPr lang="ru-RU" dirty="0">
                <a:latin typeface="Calibri" panose="020F0502020204030204" pitchFamily="34" charset="0"/>
              </a:rPr>
              <a:t>Можно воспользоваться блоком бесперебойного питания для того, чтобы компьютер продолжал работать при отключении электричества. Это соответствует паттерну проектирования </a:t>
            </a:r>
            <a:r>
              <a:rPr lang="ru-RU" dirty="0" err="1">
                <a:latin typeface="Calibri" panose="020F0502020204030204" pitchFamily="34" charset="0"/>
              </a:rPr>
              <a:t>Decorator</a:t>
            </a:r>
            <a:endParaRPr lang="ru-RU" dirty="0">
              <a:latin typeface="Calibri" panose="020F0502020204030204" pitchFamily="34" charset="0"/>
            </a:endParaRPr>
          </a:p>
        </p:txBody>
      </p:sp>
      <p:cxnSp>
        <p:nvCxnSpPr>
          <p:cNvPr id="4" name="Прямая со стрелкой 3"/>
          <p:cNvCxnSpPr>
            <a:stCxn id="6" idx="0"/>
          </p:cNvCxnSpPr>
          <p:nvPr/>
        </p:nvCxnSpPr>
        <p:spPr>
          <a:xfrm flipH="1" flipV="1">
            <a:off x="4038600" y="3103417"/>
            <a:ext cx="533400" cy="20574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8" name="Прямая со стрелкой 7"/>
          <p:cNvCxnSpPr/>
          <p:nvPr/>
        </p:nvCxnSpPr>
        <p:spPr>
          <a:xfrm flipH="1" flipV="1">
            <a:off x="2286000" y="3103417"/>
            <a:ext cx="1752600" cy="20574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86206725"/>
      </p:ext>
    </p:extLst>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Shape 63"/>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sp>
        <p:nvSpPr>
          <p:cNvPr id="64" name="Shape 64"/>
          <p:cNvSpPr/>
          <p:nvPr/>
        </p:nvSpPr>
        <p:spPr>
          <a:xfrm>
            <a:off x="223992" y="5551495"/>
            <a:ext cx="8696016" cy="4001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a:spcBef>
                <a:spcPts val="500"/>
              </a:spcBef>
              <a:defRPr sz="2200">
                <a:solidFill>
                  <a:srgbClr val="404040"/>
                </a:solidFill>
                <a:latin typeface="Helvetica LT Std"/>
                <a:ea typeface="Helvetica LT Std"/>
                <a:cs typeface="Helvetica LT Std"/>
                <a:sym typeface="Helvetica LT Std"/>
              </a:defRPr>
            </a:pPr>
            <a:endParaRPr sz="2000" b="1" dirty="0">
              <a:latin typeface="+mn-lt"/>
            </a:endParaRPr>
          </a:p>
        </p:txBody>
      </p:sp>
      <p:pic>
        <p:nvPicPr>
          <p:cNvPr id="65" name="pasted-image.tif"/>
          <p:cNvPicPr>
            <a:picLocks noChangeAspect="1"/>
          </p:cNvPicPr>
          <p:nvPr/>
        </p:nvPicPr>
        <p:blipFill>
          <a:blip r:embed="rId2">
            <a:extLst/>
          </a:blip>
          <a:stretch>
            <a:fillRect/>
          </a:stretch>
        </p:blipFill>
        <p:spPr>
          <a:xfrm>
            <a:off x="1437409" y="762000"/>
            <a:ext cx="6248400" cy="4006672"/>
          </a:xfrm>
          <a:prstGeom prst="rect">
            <a:avLst/>
          </a:prstGeom>
          <a:ln w="12700">
            <a:miter lim="400000"/>
          </a:ln>
        </p:spPr>
      </p:pic>
      <p:sp>
        <p:nvSpPr>
          <p:cNvPr id="5" name="Скругленный прямоугольник 4"/>
          <p:cNvSpPr/>
          <p:nvPr/>
        </p:nvSpPr>
        <p:spPr>
          <a:xfrm>
            <a:off x="203210" y="5067839"/>
            <a:ext cx="8716798" cy="967311"/>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just"/>
            <a:r>
              <a:rPr lang="ru-RU" dirty="0">
                <a:latin typeface="Calibri" panose="020F0502020204030204" pitchFamily="34" charset="0"/>
              </a:rPr>
              <a:t>Удлинитель дает возможность подключать несколько </a:t>
            </a:r>
            <a:r>
              <a:rPr lang="ru-RU" dirty="0" err="1">
                <a:latin typeface="Calibri" panose="020F0502020204030204" pitchFamily="34" charset="0"/>
              </a:rPr>
              <a:t>устройств</a:t>
            </a:r>
            <a:r>
              <a:rPr lang="ru-RU" dirty="0">
                <a:latin typeface="Calibri" panose="020F0502020204030204" pitchFamily="34" charset="0"/>
              </a:rPr>
              <a:t> к </a:t>
            </a:r>
            <a:r>
              <a:rPr lang="ru-RU" dirty="0" err="1">
                <a:latin typeface="Calibri" panose="020F0502020204030204" pitchFamily="34" charset="0"/>
              </a:rPr>
              <a:t>однои</a:t>
            </a:r>
            <a:r>
              <a:rPr lang="ru-RU" dirty="0">
                <a:latin typeface="Calibri" panose="020F0502020204030204" pitchFamily="34" charset="0"/>
              </a:rPr>
              <a:t>̆ </a:t>
            </a:r>
            <a:r>
              <a:rPr lang="ru-RU" dirty="0" err="1">
                <a:latin typeface="Calibri" panose="020F0502020204030204" pitchFamily="34" charset="0"/>
              </a:rPr>
              <a:t>стеннои</a:t>
            </a:r>
            <a:r>
              <a:rPr lang="ru-RU" dirty="0">
                <a:latin typeface="Calibri" panose="020F0502020204030204" pitchFamily="34" charset="0"/>
              </a:rPr>
              <a:t>̆ розетке. Это соответствует паттерну проектирования </a:t>
            </a:r>
            <a:r>
              <a:rPr lang="ru-RU" dirty="0" err="1">
                <a:latin typeface="Calibri" panose="020F0502020204030204" pitchFamily="34" charset="0"/>
              </a:rPr>
              <a:t>Composite</a:t>
            </a:r>
            <a:endParaRPr lang="ru-RU" dirty="0">
              <a:latin typeface="Calibri" panose="020F0502020204030204" pitchFamily="34" charset="0"/>
            </a:endParaRPr>
          </a:p>
        </p:txBody>
      </p:sp>
      <p:cxnSp>
        <p:nvCxnSpPr>
          <p:cNvPr id="6" name="Прямая со стрелкой 5"/>
          <p:cNvCxnSpPr/>
          <p:nvPr/>
        </p:nvCxnSpPr>
        <p:spPr>
          <a:xfrm flipH="1" flipV="1">
            <a:off x="3962400" y="3581401"/>
            <a:ext cx="1219200" cy="1676399"/>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7" name="Прямая со стрелкой 6"/>
          <p:cNvCxnSpPr/>
          <p:nvPr/>
        </p:nvCxnSpPr>
        <p:spPr>
          <a:xfrm flipH="1" flipV="1">
            <a:off x="2438401" y="3581401"/>
            <a:ext cx="1676399" cy="1480966"/>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4" name="Прямая со стрелкой 13"/>
          <p:cNvCxnSpPr/>
          <p:nvPr/>
        </p:nvCxnSpPr>
        <p:spPr>
          <a:xfrm flipH="1" flipV="1">
            <a:off x="4953000" y="2895601"/>
            <a:ext cx="533400" cy="2203013"/>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52473416"/>
      </p:ext>
    </p:extLst>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Shape 67"/>
          <p:cNvSpPr>
            <a:spLocks noGrp="1"/>
          </p:cNvSpPr>
          <p:nvPr>
            <p:ph type="title"/>
          </p:nvPr>
        </p:nvSpPr>
        <p:spPr>
          <a:prstGeom prst="rect">
            <a:avLst/>
          </a:prstGeom>
        </p:spPr>
        <p:txBody>
          <a:bodyPr/>
          <a:lstStyle>
            <a:lvl1pPr>
              <a:tabLst>
                <a:tab pos="8229600" algn="r"/>
              </a:tabLst>
            </a:lvl1pPr>
          </a:lstStyle>
          <a:p>
            <a:r>
              <a:rPr lang="ru-RU" dirty="0"/>
              <a:t>Электрическая проводка или как написать слабо связанный код</a:t>
            </a:r>
            <a:endParaRPr dirty="0"/>
          </a:p>
        </p:txBody>
      </p:sp>
      <p:sp>
        <p:nvSpPr>
          <p:cNvPr id="68" name="Shape 68"/>
          <p:cNvSpPr/>
          <p:nvPr/>
        </p:nvSpPr>
        <p:spPr>
          <a:xfrm>
            <a:off x="223992" y="5225786"/>
            <a:ext cx="8696016" cy="4001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a:spcBef>
                <a:spcPts val="500"/>
              </a:spcBef>
              <a:defRPr sz="2200">
                <a:solidFill>
                  <a:srgbClr val="404040"/>
                </a:solidFill>
                <a:latin typeface="Helvetica LT Std"/>
                <a:ea typeface="Helvetica LT Std"/>
                <a:cs typeface="Helvetica LT Std"/>
                <a:sym typeface="Helvetica LT Std"/>
              </a:defRPr>
            </a:pPr>
            <a:endParaRPr sz="2000" b="1" dirty="0">
              <a:latin typeface="+mn-lt"/>
            </a:endParaRPr>
          </a:p>
        </p:txBody>
      </p:sp>
      <p:pic>
        <p:nvPicPr>
          <p:cNvPr id="69" name="pasted-image.tif"/>
          <p:cNvPicPr>
            <a:picLocks noChangeAspect="1"/>
          </p:cNvPicPr>
          <p:nvPr/>
        </p:nvPicPr>
        <p:blipFill>
          <a:blip r:embed="rId2">
            <a:extLst/>
          </a:blip>
          <a:stretch>
            <a:fillRect/>
          </a:stretch>
        </p:blipFill>
        <p:spPr>
          <a:xfrm>
            <a:off x="533400" y="1569279"/>
            <a:ext cx="8055467" cy="3247253"/>
          </a:xfrm>
          <a:prstGeom prst="rect">
            <a:avLst/>
          </a:prstGeom>
          <a:ln w="12700">
            <a:miter lim="400000"/>
          </a:ln>
        </p:spPr>
      </p:pic>
      <p:sp>
        <p:nvSpPr>
          <p:cNvPr id="5" name="Скругленный прямоугольник 4"/>
          <p:cNvSpPr/>
          <p:nvPr/>
        </p:nvSpPr>
        <p:spPr>
          <a:xfrm>
            <a:off x="203210" y="5067839"/>
            <a:ext cx="8716798" cy="967311"/>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just"/>
            <a:r>
              <a:rPr lang="ru-RU" dirty="0">
                <a:latin typeface="Calibri" panose="020F0502020204030204" pitchFamily="34" charset="0"/>
              </a:rPr>
              <a:t>Во время путешествия нам часто нужно использовать адаптер для того, чтобы подключить устройство к иностранной̆ розетке (например, чтобы перезарядить фотоаппарат). Это соответствует паттерну проектирования </a:t>
            </a:r>
            <a:r>
              <a:rPr lang="ru-RU" dirty="0" err="1">
                <a:latin typeface="Calibri" panose="020F0502020204030204" pitchFamily="34" charset="0"/>
              </a:rPr>
              <a:t>Adapter</a:t>
            </a:r>
            <a:endParaRPr lang="ru-RU" dirty="0">
              <a:latin typeface="Calibri" panose="020F0502020204030204" pitchFamily="34" charset="0"/>
            </a:endParaRPr>
          </a:p>
        </p:txBody>
      </p:sp>
    </p:spTree>
    <p:extLst>
      <p:ext uri="{BB962C8B-B14F-4D97-AF65-F5344CB8AC3E}">
        <p14:creationId xmlns:p14="http://schemas.microsoft.com/office/powerpoint/2010/main" val="1143408282"/>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Определение свойства</a:t>
            </a:r>
            <a:endParaRPr lang="en-US" dirty="0"/>
          </a:p>
        </p:txBody>
      </p:sp>
      <p:sp>
        <p:nvSpPr>
          <p:cNvPr id="221" name="Shape 221"/>
          <p:cNvSpPr/>
          <p:nvPr/>
        </p:nvSpPr>
        <p:spPr>
          <a:xfrm>
            <a:off x="3260913" y="1055409"/>
            <a:ext cx="2857500" cy="1739737"/>
          </a:xfrm>
          <a:prstGeom prst="roundRect">
            <a:avLst>
              <a:gd name="adj" fmla="val 16667"/>
            </a:avLst>
          </a:prstGeom>
          <a:solidFill>
            <a:schemeClr val="accent2">
              <a:lumMod val="20000"/>
              <a:lumOff val="80000"/>
            </a:schemeClr>
          </a:solidFill>
          <a:ln w="12700" cap="flat">
            <a:solidFill>
              <a:schemeClr val="accent2">
                <a:lumMod val="50000"/>
              </a:schemeClr>
            </a:solidFill>
            <a:miter lim="400000"/>
          </a:ln>
          <a:effectLst/>
        </p:spPr>
        <p:txBody>
          <a:bodyPr wrap="square" lIns="0" tIns="0" rIns="0" bIns="0" numCol="1" anchor="t">
            <a:noAutofit/>
          </a:bodyPr>
          <a:lstStyle/>
          <a:p>
            <a:pPr lvl="0" algn="ctr"/>
            <a:endParaRPr dirty="0">
              <a:latin typeface="Calibri" panose="020F0502020204030204" pitchFamily="34" charset="0"/>
            </a:endParaRPr>
          </a:p>
        </p:txBody>
      </p:sp>
      <p:sp>
        <p:nvSpPr>
          <p:cNvPr id="222" name="Shape 222"/>
          <p:cNvSpPr/>
          <p:nvPr/>
        </p:nvSpPr>
        <p:spPr>
          <a:xfrm>
            <a:off x="3659514" y="1144914"/>
            <a:ext cx="2053572" cy="64632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lvl="0" algn="ctr"/>
            <a:r>
              <a:rPr dirty="0">
                <a:latin typeface="Consolas" panose="020B0609020204030204" pitchFamily="49" charset="0"/>
                <a:cs typeface="Consolas" panose="020B0609020204030204" pitchFamily="49" charset="0"/>
              </a:rPr>
              <a:t>Свойство</a:t>
            </a:r>
          </a:p>
          <a:p>
            <a:pPr lvl="0" algn="ctr"/>
            <a:endParaRPr dirty="0">
              <a:latin typeface="Calibri" panose="020F0502020204030204" pitchFamily="34" charset="0"/>
            </a:endParaRPr>
          </a:p>
        </p:txBody>
      </p:sp>
      <p:sp>
        <p:nvSpPr>
          <p:cNvPr id="224" name="Shape 224"/>
          <p:cNvSpPr/>
          <p:nvPr/>
        </p:nvSpPr>
        <p:spPr>
          <a:xfrm>
            <a:off x="3733800" y="1586300"/>
            <a:ext cx="1949826" cy="381000"/>
          </a:xfrm>
          <a:prstGeom prst="roundRect">
            <a:avLst>
              <a:gd name="adj" fmla="val 16667"/>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lvl="0" algn="ctr">
              <a:defRPr>
                <a:solidFill>
                  <a:srgbClr val="000000"/>
                </a:solidFill>
              </a:defRPr>
            </a:pPr>
            <a:r>
              <a:rPr lang="en-US" dirty="0">
                <a:solidFill>
                  <a:schemeClr val="bg1"/>
                </a:solidFill>
                <a:latin typeface="Consolas" panose="020B0609020204030204" pitchFamily="49" charset="0"/>
                <a:cs typeface="Consolas" panose="020B0609020204030204" pitchFamily="49" charset="0"/>
              </a:rPr>
              <a:t>get </a:t>
            </a:r>
            <a:r>
              <a:rPr lang="ru-RU" dirty="0" err="1">
                <a:solidFill>
                  <a:schemeClr val="bg1"/>
                </a:solidFill>
                <a:latin typeface="Consolas" panose="020B0609020204030204" pitchFamily="49" charset="0"/>
                <a:cs typeface="Consolas" panose="020B0609020204030204" pitchFamily="49" charset="0"/>
              </a:rPr>
              <a:t>аксессор</a:t>
            </a:r>
            <a:endParaRPr lang="ru-RU" dirty="0">
              <a:solidFill>
                <a:schemeClr val="bg1"/>
              </a:solidFill>
              <a:latin typeface="Consolas" panose="020B0609020204030204" pitchFamily="49" charset="0"/>
              <a:cs typeface="Consolas" panose="020B0609020204030204" pitchFamily="49" charset="0"/>
            </a:endParaRPr>
          </a:p>
        </p:txBody>
      </p:sp>
      <p:sp>
        <p:nvSpPr>
          <p:cNvPr id="227" name="Shape 227"/>
          <p:cNvSpPr/>
          <p:nvPr/>
        </p:nvSpPr>
        <p:spPr>
          <a:xfrm>
            <a:off x="3733800" y="2133600"/>
            <a:ext cx="1949826" cy="381000"/>
          </a:xfrm>
          <a:prstGeom prst="roundRect">
            <a:avLst>
              <a:gd name="adj" fmla="val 16667"/>
            </a:avLst>
          </a:prstGeom>
          <a:solidFill>
            <a:schemeClr val="accent2">
              <a:lumMod val="50000"/>
            </a:schemeClr>
          </a:solidFill>
          <a:ln w="12700" cap="flat">
            <a:solidFill>
              <a:schemeClr val="accent2">
                <a:lumMod val="50000"/>
              </a:schemeClr>
            </a:solidFill>
            <a:miter lim="400000"/>
          </a:ln>
          <a:effectLst/>
        </p:spPr>
        <p:txBody>
          <a:bodyPr wrap="square" lIns="0" tIns="0" rIns="0" bIns="0" numCol="1" anchor="ctr">
            <a:noAutofit/>
          </a:bodyPr>
          <a:lstStyle/>
          <a:p>
            <a:pPr algn="ctr">
              <a:defRPr>
                <a:solidFill>
                  <a:srgbClr val="FFFFFF"/>
                </a:solidFill>
              </a:defRPr>
            </a:pPr>
            <a:r>
              <a:rPr lang="en-US" dirty="0">
                <a:solidFill>
                  <a:schemeClr val="bg1"/>
                </a:solidFill>
                <a:latin typeface="Consolas" panose="020B0609020204030204" pitchFamily="49" charset="0"/>
                <a:cs typeface="Consolas" panose="020B0609020204030204" pitchFamily="49" charset="0"/>
              </a:rPr>
              <a:t>set </a:t>
            </a:r>
            <a:r>
              <a:rPr lang="ru-RU" dirty="0" err="1">
                <a:solidFill>
                  <a:schemeClr val="bg1"/>
                </a:solidFill>
                <a:latin typeface="Consolas" panose="020B0609020204030204" pitchFamily="49" charset="0"/>
                <a:cs typeface="Consolas" panose="020B0609020204030204" pitchFamily="49" charset="0"/>
              </a:rPr>
              <a:t>аксессор</a:t>
            </a:r>
            <a:endParaRPr lang="ru-RU" dirty="0">
              <a:solidFill>
                <a:schemeClr val="bg1"/>
              </a:solidFill>
              <a:latin typeface="Consolas" panose="020B0609020204030204" pitchFamily="49" charset="0"/>
              <a:cs typeface="Consolas" panose="020B0609020204030204" pitchFamily="49" charset="0"/>
            </a:endParaRPr>
          </a:p>
        </p:txBody>
      </p:sp>
      <p:sp>
        <p:nvSpPr>
          <p:cNvPr id="230" name="Shape 230"/>
          <p:cNvSpPr/>
          <p:nvPr/>
        </p:nvSpPr>
        <p:spPr>
          <a:xfrm>
            <a:off x="212913" y="1087077"/>
            <a:ext cx="2209800" cy="762001"/>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ctr"/>
            <a:r>
              <a:rPr lang="ru-RU" dirty="0">
                <a:solidFill>
                  <a:schemeClr val="bg1"/>
                </a:solidFill>
                <a:latin typeface="Calibri" panose="020F0502020204030204" pitchFamily="34" charset="0"/>
              </a:rPr>
              <a:t>Поле-подобный синтаксис </a:t>
            </a:r>
          </a:p>
        </p:txBody>
      </p:sp>
      <p:sp>
        <p:nvSpPr>
          <p:cNvPr id="236" name="Shape 236"/>
          <p:cNvSpPr/>
          <p:nvPr/>
        </p:nvSpPr>
        <p:spPr>
          <a:xfrm>
            <a:off x="212913" y="3937252"/>
            <a:ext cx="8728524" cy="685800"/>
          </a:xfrm>
          <a:prstGeom prst="roundRect">
            <a:avLst>
              <a:gd name="adj" fmla="val 16667"/>
            </a:avLst>
          </a:prstGeom>
          <a:solidFill>
            <a:schemeClr val="accent2">
              <a:lumMod val="50000"/>
            </a:schemeClr>
          </a:solid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237" name="Shape 237"/>
          <p:cNvSpPr/>
          <p:nvPr/>
        </p:nvSpPr>
        <p:spPr>
          <a:xfrm>
            <a:off x="559033" y="4154604"/>
            <a:ext cx="4962246" cy="2769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a:solidFill>
                  <a:schemeClr val="bg1"/>
                </a:solidFill>
                <a:latin typeface="Calibri" panose="020F0502020204030204" pitchFamily="34" charset="0"/>
              </a:rPr>
              <a:t>контролируемый доступ к полями</a:t>
            </a:r>
          </a:p>
        </p:txBody>
      </p:sp>
      <p:sp>
        <p:nvSpPr>
          <p:cNvPr id="239" name="Shape 239"/>
          <p:cNvSpPr/>
          <p:nvPr/>
        </p:nvSpPr>
        <p:spPr>
          <a:xfrm>
            <a:off x="186876" y="4709784"/>
            <a:ext cx="8728524" cy="685800"/>
          </a:xfrm>
          <a:prstGeom prst="roundRect">
            <a:avLst>
              <a:gd name="adj" fmla="val 16667"/>
            </a:avLst>
          </a:prstGeom>
          <a:solidFill>
            <a:schemeClr val="accent2">
              <a:lumMod val="50000"/>
            </a:schemeClr>
          </a:solid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240" name="Shape 240"/>
          <p:cNvSpPr/>
          <p:nvPr/>
        </p:nvSpPr>
        <p:spPr>
          <a:xfrm>
            <a:off x="559033" y="4914184"/>
            <a:ext cx="4962246" cy="2769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проверку</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данных</a:t>
            </a:r>
            <a:endParaRPr dirty="0">
              <a:solidFill>
                <a:schemeClr val="bg1"/>
              </a:solidFill>
              <a:latin typeface="Calibri" panose="020F0502020204030204" pitchFamily="34" charset="0"/>
            </a:endParaRPr>
          </a:p>
        </p:txBody>
      </p:sp>
      <p:sp>
        <p:nvSpPr>
          <p:cNvPr id="242" name="Shape 242"/>
          <p:cNvSpPr/>
          <p:nvPr/>
        </p:nvSpPr>
        <p:spPr>
          <a:xfrm>
            <a:off x="212913" y="3048001"/>
            <a:ext cx="8728524" cy="736851"/>
          </a:xfrm>
          <a:prstGeom prst="roundRect">
            <a:avLst>
              <a:gd name="adj" fmla="val 16667"/>
            </a:avLst>
          </a:prstGeom>
          <a:solidFill>
            <a:schemeClr val="accent2">
              <a:lumMod val="50000"/>
            </a:schemeClr>
          </a:solidFill>
          <a:ln w="9525" cap="flat">
            <a:solidFill>
              <a:schemeClr val="accent3">
                <a:lumMod val="50000"/>
              </a:schemeClr>
            </a:solidFill>
            <a:prstDash val="solid"/>
            <a:bevel/>
          </a:ln>
          <a:effectLst>
            <a:outerShdw blurRad="38100" dist="23000" dir="5400000" rotWithShape="0">
              <a:srgbClr val="000000">
                <a:alpha val="35000"/>
              </a:srgbClr>
            </a:outerShdw>
          </a:effectLst>
        </p:spPr>
        <p:txBody>
          <a:bodyPr wrap="square" lIns="0" tIns="0" rIns="0" bIns="0" numCol="1" anchor="ctr">
            <a:noAutofit/>
          </a:bodyPr>
          <a:lstStyle/>
          <a:p>
            <a:pPr lvl="0" algn="ctr">
              <a:defRPr>
                <a:solidFill>
                  <a:srgbClr val="FFFFFF"/>
                </a:solidFill>
              </a:defRPr>
            </a:pPr>
            <a:endParaRPr>
              <a:solidFill>
                <a:schemeClr val="bg1"/>
              </a:solidFill>
              <a:latin typeface="Calibri" panose="020F0502020204030204" pitchFamily="34" charset="0"/>
            </a:endParaRPr>
          </a:p>
        </p:txBody>
      </p:sp>
      <p:sp>
        <p:nvSpPr>
          <p:cNvPr id="243" name="Shape 243"/>
          <p:cNvSpPr/>
          <p:nvPr/>
        </p:nvSpPr>
        <p:spPr>
          <a:xfrm>
            <a:off x="551593" y="3266389"/>
            <a:ext cx="4969686" cy="2769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a:solidFill>
                  <a:srgbClr val="FFFFFF"/>
                </a:solidFill>
              </a:defRPr>
            </a:lvl1pPr>
          </a:lstStyle>
          <a:p>
            <a:pPr lvl="0" algn="l">
              <a:defRPr>
                <a:solidFill>
                  <a:srgbClr val="000000"/>
                </a:solidFill>
              </a:defRPr>
            </a:pPr>
            <a:r>
              <a:rPr dirty="0">
                <a:solidFill>
                  <a:srgbClr val="FFFFFF"/>
                </a:solidFill>
                <a:latin typeface="Calibri" panose="020F0502020204030204" pitchFamily="34" charset="0"/>
              </a:rPr>
              <a:t>Свойства позволяют осуществлять </a:t>
            </a:r>
          </a:p>
        </p:txBody>
      </p:sp>
      <p:sp>
        <p:nvSpPr>
          <p:cNvPr id="245" name="Shape 245"/>
          <p:cNvSpPr/>
          <p:nvPr/>
        </p:nvSpPr>
        <p:spPr>
          <a:xfrm>
            <a:off x="183156" y="5454418"/>
            <a:ext cx="8728524" cy="685800"/>
          </a:xfrm>
          <a:prstGeom prst="roundRect">
            <a:avLst>
              <a:gd name="adj" fmla="val 16667"/>
            </a:avLst>
          </a:prstGeom>
          <a:solidFill>
            <a:schemeClr val="accent2">
              <a:lumMod val="50000"/>
            </a:schemeClr>
          </a:solid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246" name="Shape 246"/>
          <p:cNvSpPr/>
          <p:nvPr/>
        </p:nvSpPr>
        <p:spPr>
          <a:xfrm>
            <a:off x="559033" y="5645203"/>
            <a:ext cx="4962246" cy="2769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err="1">
                <a:solidFill>
                  <a:schemeClr val="bg1"/>
                </a:solidFill>
                <a:latin typeface="Calibri" panose="020F0502020204030204" pitchFamily="34" charset="0"/>
              </a:rPr>
              <a:t>контроль</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чтения</a:t>
            </a:r>
            <a:r>
              <a:rPr dirty="0">
                <a:solidFill>
                  <a:schemeClr val="bg1"/>
                </a:solidFill>
                <a:latin typeface="Calibri" panose="020F0502020204030204" pitchFamily="34" charset="0"/>
              </a:rPr>
              <a:t>/</a:t>
            </a:r>
            <a:r>
              <a:rPr dirty="0" err="1">
                <a:solidFill>
                  <a:schemeClr val="bg1"/>
                </a:solidFill>
                <a:latin typeface="Calibri" panose="020F0502020204030204" pitchFamily="34" charset="0"/>
              </a:rPr>
              <a:t>записи</a:t>
            </a:r>
            <a:endParaRPr dirty="0">
              <a:solidFill>
                <a:schemeClr val="bg1"/>
              </a:solidFill>
              <a:latin typeface="Calibri" panose="020F0502020204030204" pitchFamily="34" charset="0"/>
            </a:endParaRPr>
          </a:p>
        </p:txBody>
      </p:sp>
      <p:sp>
        <p:nvSpPr>
          <p:cNvPr id="34" name="Shape 230"/>
          <p:cNvSpPr/>
          <p:nvPr/>
        </p:nvSpPr>
        <p:spPr>
          <a:xfrm>
            <a:off x="6705600" y="1066800"/>
            <a:ext cx="2209800" cy="762001"/>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lgn="ctr"/>
            <a:r>
              <a:rPr lang="ru-RU" dirty="0" err="1">
                <a:solidFill>
                  <a:schemeClr val="bg1"/>
                </a:solidFill>
                <a:latin typeface="Calibri" panose="020F0502020204030204" pitchFamily="34" charset="0"/>
              </a:rPr>
              <a:t>Методо</a:t>
            </a:r>
            <a:r>
              <a:rPr lang="ru-RU" dirty="0">
                <a:solidFill>
                  <a:schemeClr val="bg1"/>
                </a:solidFill>
                <a:latin typeface="Calibri" panose="020F0502020204030204" pitchFamily="34" charset="0"/>
              </a:rPr>
              <a:t>-подобное поведение</a:t>
            </a:r>
          </a:p>
        </p:txBody>
      </p:sp>
      <p:cxnSp>
        <p:nvCxnSpPr>
          <p:cNvPr id="5" name="Прямая со стрелкой 4"/>
          <p:cNvCxnSpPr>
            <a:stCxn id="230" idx="3"/>
          </p:cNvCxnSpPr>
          <p:nvPr/>
        </p:nvCxnSpPr>
        <p:spPr>
          <a:xfrm>
            <a:off x="2422713" y="1468078"/>
            <a:ext cx="1234887" cy="45720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37" name="Прямая со стрелкой 36"/>
          <p:cNvCxnSpPr>
            <a:stCxn id="34" idx="1"/>
          </p:cNvCxnSpPr>
          <p:nvPr/>
        </p:nvCxnSpPr>
        <p:spPr>
          <a:xfrm flipH="1">
            <a:off x="5867400" y="1447801"/>
            <a:ext cx="838200" cy="477477"/>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05628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Понятие интерфейса</a:t>
            </a:r>
            <a:endParaRPr lang="en-US" dirty="0"/>
          </a:p>
        </p:txBody>
      </p:sp>
      <p:grpSp>
        <p:nvGrpSpPr>
          <p:cNvPr id="23" name="Группа 22"/>
          <p:cNvGrpSpPr/>
          <p:nvPr/>
        </p:nvGrpSpPr>
        <p:grpSpPr>
          <a:xfrm>
            <a:off x="152400" y="1752600"/>
            <a:ext cx="8839200" cy="4451412"/>
            <a:chOff x="152400" y="1391774"/>
            <a:chExt cx="8839200" cy="4451412"/>
          </a:xfrm>
        </p:grpSpPr>
        <p:pic>
          <p:nvPicPr>
            <p:cNvPr id="3" name="Рисунок 2"/>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152400" y="3429000"/>
              <a:ext cx="1962150" cy="1962150"/>
            </a:xfrm>
            <a:prstGeom prst="rect">
              <a:avLst/>
            </a:prstGeom>
          </p:spPr>
        </p:pic>
        <p:pic>
          <p:nvPicPr>
            <p:cNvPr id="4" name="Рисунок 3"/>
            <p:cNvPicPr>
              <a:picLocks noChangeAspect="1"/>
            </p:cNvPicPr>
            <p:nvPr/>
          </p:nvPicPr>
          <p:blipFill>
            <a:blip r:embed="rId4">
              <a:duotone>
                <a:prstClr val="black"/>
                <a:schemeClr val="accent2">
                  <a:tint val="45000"/>
                  <a:satMod val="400000"/>
                </a:schemeClr>
              </a:duotone>
            </a:blip>
            <a:stretch>
              <a:fillRect/>
            </a:stretch>
          </p:blipFill>
          <p:spPr>
            <a:xfrm>
              <a:off x="7028518" y="3471208"/>
              <a:ext cx="1963082" cy="1956986"/>
            </a:xfrm>
            <a:prstGeom prst="rect">
              <a:avLst/>
            </a:prstGeom>
          </p:spPr>
        </p:pic>
        <p:grpSp>
          <p:nvGrpSpPr>
            <p:cNvPr id="12" name="Группа 11"/>
            <p:cNvGrpSpPr/>
            <p:nvPr/>
          </p:nvGrpSpPr>
          <p:grpSpPr>
            <a:xfrm>
              <a:off x="3573997" y="1391774"/>
              <a:ext cx="1996005" cy="1752600"/>
              <a:chOff x="3616902" y="1391776"/>
              <a:chExt cx="1828800" cy="1752600"/>
            </a:xfrm>
          </p:grpSpPr>
          <p:sp>
            <p:nvSpPr>
              <p:cNvPr id="10" name="Вертикальный свиток 9"/>
              <p:cNvSpPr/>
              <p:nvPr/>
            </p:nvSpPr>
            <p:spPr>
              <a:xfrm rot="10800000">
                <a:off x="3616902" y="1391776"/>
                <a:ext cx="1828800" cy="1752600"/>
              </a:xfrm>
              <a:prstGeom prst="verticalScroll">
                <a:avLst/>
              </a:prstGeom>
              <a:solidFill>
                <a:schemeClr val="accent2">
                  <a:lumMod val="20000"/>
                  <a:lumOff val="80000"/>
                </a:schemeClr>
              </a:solidFill>
              <a:ln>
                <a:solidFill>
                  <a:schemeClr val="accent3">
                    <a:lumMod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algn="just"/>
                <a:endParaRPr lang="en-US" dirty="0">
                  <a:latin typeface="Calibri" panose="020F0502020204030204" pitchFamily="34" charset="0"/>
                </a:endParaRPr>
              </a:p>
            </p:txBody>
          </p:sp>
          <p:sp>
            <p:nvSpPr>
              <p:cNvPr id="11" name="TextBox 10"/>
              <p:cNvSpPr txBox="1"/>
              <p:nvPr/>
            </p:nvSpPr>
            <p:spPr>
              <a:xfrm>
                <a:off x="3840792" y="1944910"/>
                <a:ext cx="1416285" cy="646331"/>
              </a:xfrm>
              <a:prstGeom prst="rect">
                <a:avLst/>
              </a:prstGeom>
              <a:noFill/>
            </p:spPr>
            <p:txBody>
              <a:bodyPr wrap="none" rtlCol="0">
                <a:spAutoFit/>
              </a:bodyPr>
              <a:lstStyle/>
              <a:p>
                <a:pPr algn="ctr"/>
                <a:r>
                  <a:rPr lang="ru-RU" dirty="0">
                    <a:latin typeface="Calibri" panose="020F0502020204030204" pitchFamily="34" charset="0"/>
                  </a:rPr>
                  <a:t>Интерфейс </a:t>
                </a:r>
              </a:p>
              <a:p>
                <a:pPr algn="ctr"/>
                <a:r>
                  <a:rPr lang="ru-RU" dirty="0">
                    <a:latin typeface="Calibri" panose="020F0502020204030204" pitchFamily="34" charset="0"/>
                  </a:rPr>
                  <a:t>это контракт</a:t>
                </a:r>
                <a:endParaRPr lang="en-US" dirty="0">
                  <a:latin typeface="Calibri" panose="020F0502020204030204" pitchFamily="34" charset="0"/>
                </a:endParaRPr>
              </a:p>
            </p:txBody>
          </p:sp>
        </p:grpSp>
        <p:sp>
          <p:nvSpPr>
            <p:cNvPr id="13" name="Скругленная прямоугольная выноска 12"/>
            <p:cNvSpPr/>
            <p:nvPr/>
          </p:nvSpPr>
          <p:spPr>
            <a:xfrm>
              <a:off x="152400" y="1391774"/>
              <a:ext cx="3323190" cy="1580025"/>
            </a:xfrm>
            <a:prstGeom prst="wedgeRoundRectCallout">
              <a:avLst>
                <a:gd name="adj1" fmla="val -20665"/>
                <a:gd name="adj2" fmla="val 89864"/>
                <a:gd name="adj3" fmla="val 16667"/>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latin typeface="Calibri" panose="020F0502020204030204" pitchFamily="34" charset="0"/>
                </a:rPr>
                <a:t>Если ты </a:t>
              </a:r>
              <a:r>
                <a:rPr lang="ru-RU" b="1" dirty="0">
                  <a:latin typeface="Calibri" panose="020F0502020204030204" pitchFamily="34" charset="0"/>
                </a:rPr>
                <a:t>выполнишь</a:t>
              </a:r>
              <a:r>
                <a:rPr lang="ru-RU" dirty="0">
                  <a:latin typeface="Calibri" panose="020F0502020204030204" pitchFamily="34" charset="0"/>
                </a:rPr>
                <a:t> контракт, я смогу </a:t>
              </a:r>
              <a:r>
                <a:rPr lang="ru-RU" b="1" dirty="0">
                  <a:latin typeface="Calibri" panose="020F0502020204030204" pitchFamily="34" charset="0"/>
                </a:rPr>
                <a:t>воспользоваться</a:t>
              </a:r>
              <a:r>
                <a:rPr lang="ru-RU" dirty="0">
                  <a:latin typeface="Calibri" panose="020F0502020204030204" pitchFamily="34" charset="0"/>
                </a:rPr>
                <a:t> твоим сервисом</a:t>
              </a:r>
              <a:endParaRPr lang="en-US" dirty="0">
                <a:latin typeface="Calibri" panose="020F0502020204030204" pitchFamily="34" charset="0"/>
              </a:endParaRPr>
            </a:p>
          </p:txBody>
        </p:sp>
        <p:sp>
          <p:nvSpPr>
            <p:cNvPr id="14" name="Скругленная прямоугольная выноска 13"/>
            <p:cNvSpPr/>
            <p:nvPr/>
          </p:nvSpPr>
          <p:spPr>
            <a:xfrm>
              <a:off x="5638800" y="1391775"/>
              <a:ext cx="3352800" cy="1580025"/>
            </a:xfrm>
            <a:prstGeom prst="wedgeRoundRectCallout">
              <a:avLst>
                <a:gd name="adj1" fmla="val 16224"/>
                <a:gd name="adj2" fmla="val 90297"/>
                <a:gd name="adj3" fmla="val 16667"/>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r>
                <a:rPr lang="ru-RU" dirty="0">
                  <a:latin typeface="Calibri" panose="020F0502020204030204" pitchFamily="34" charset="0"/>
                </a:rPr>
                <a:t>Я согласен </a:t>
              </a:r>
              <a:r>
                <a:rPr lang="ru-RU" b="1" dirty="0">
                  <a:latin typeface="Calibri" panose="020F0502020204030204" pitchFamily="34" charset="0"/>
                </a:rPr>
                <a:t>выполнить</a:t>
              </a:r>
              <a:r>
                <a:rPr lang="ru-RU" dirty="0">
                  <a:latin typeface="Calibri" panose="020F0502020204030204" pitchFamily="34" charset="0"/>
                </a:rPr>
                <a:t> контракт для того, чтобы ты мог </a:t>
              </a:r>
              <a:r>
                <a:rPr lang="ru-RU" b="1" dirty="0">
                  <a:latin typeface="Calibri" panose="020F0502020204030204" pitchFamily="34" charset="0"/>
                </a:rPr>
                <a:t>воспользоваться</a:t>
              </a:r>
              <a:r>
                <a:rPr lang="ru-RU" dirty="0">
                  <a:latin typeface="Calibri" panose="020F0502020204030204" pitchFamily="34" charset="0"/>
                </a:rPr>
                <a:t> моим сервисом</a:t>
              </a:r>
              <a:endParaRPr lang="en-US" dirty="0">
                <a:latin typeface="Calibri" panose="020F0502020204030204" pitchFamily="34" charset="0"/>
              </a:endParaRPr>
            </a:p>
          </p:txBody>
        </p:sp>
        <p:sp>
          <p:nvSpPr>
            <p:cNvPr id="15" name="Прямоугольник 14"/>
            <p:cNvSpPr/>
            <p:nvPr/>
          </p:nvSpPr>
          <p:spPr>
            <a:xfrm>
              <a:off x="3386805" y="4928786"/>
              <a:ext cx="2362200" cy="914400"/>
            </a:xfrm>
            <a:prstGeom prst="rect">
              <a:avLst/>
            </a:prstGeom>
            <a:solidFill>
              <a:schemeClr val="accent2">
                <a:lumMod val="75000"/>
              </a:schemeClr>
            </a:solidFill>
            <a:ln>
              <a:solidFill>
                <a:schemeClr val="accent3">
                  <a:lumMod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ru-RU" dirty="0">
                  <a:latin typeface="Calibri" panose="020F0502020204030204" pitchFamily="34" charset="0"/>
                </a:rPr>
                <a:t>Тип реализует </a:t>
              </a:r>
            </a:p>
            <a:p>
              <a:pPr algn="ctr"/>
              <a:r>
                <a:rPr lang="ru-RU" dirty="0">
                  <a:latin typeface="Calibri" panose="020F0502020204030204" pitchFamily="34" charset="0"/>
                </a:rPr>
                <a:t>интерфейс</a:t>
              </a:r>
              <a:endParaRPr lang="en-US" dirty="0">
                <a:latin typeface="Calibri" panose="020F0502020204030204" pitchFamily="34" charset="0"/>
              </a:endParaRPr>
            </a:p>
          </p:txBody>
        </p:sp>
        <p:cxnSp>
          <p:nvCxnSpPr>
            <p:cNvPr id="17" name="Скругленная соединительная линия 16"/>
            <p:cNvCxnSpPr>
              <a:stCxn id="3" idx="3"/>
              <a:endCxn id="15" idx="1"/>
            </p:cNvCxnSpPr>
            <p:nvPr/>
          </p:nvCxnSpPr>
          <p:spPr>
            <a:xfrm>
              <a:off x="2114550" y="4410075"/>
              <a:ext cx="1272255" cy="975911"/>
            </a:xfrm>
            <a:prstGeom prst="curvedConnector3">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9" name="Скругленная соединительная линия 18"/>
            <p:cNvCxnSpPr>
              <a:stCxn id="4" idx="1"/>
              <a:endCxn id="15" idx="3"/>
            </p:cNvCxnSpPr>
            <p:nvPr/>
          </p:nvCxnSpPr>
          <p:spPr>
            <a:xfrm rot="10800000" flipV="1">
              <a:off x="5749006" y="4449700"/>
              <a:ext cx="1279513" cy="936285"/>
            </a:xfrm>
            <a:prstGeom prst="curvedConnector3">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rot="2234084">
              <a:off x="2016245" y="4032554"/>
              <a:ext cx="1468865" cy="369332"/>
            </a:xfrm>
            <a:prstGeom prst="rect">
              <a:avLst/>
            </a:prstGeom>
            <a:noFill/>
          </p:spPr>
          <p:txBody>
            <a:bodyPr wrap="none" rtlCol="0">
              <a:spAutoFit/>
            </a:bodyPr>
            <a:lstStyle/>
            <a:p>
              <a:pPr algn="ctr"/>
              <a:r>
                <a:rPr lang="ru-RU" b="1" dirty="0">
                  <a:solidFill>
                    <a:schemeClr val="accent3">
                      <a:lumMod val="50000"/>
                    </a:schemeClr>
                  </a:solidFill>
                  <a:latin typeface="Calibri" panose="020F0502020204030204" pitchFamily="34" charset="0"/>
                </a:rPr>
                <a:t>Потребитель</a:t>
              </a:r>
              <a:endParaRPr lang="en-US" b="1" dirty="0">
                <a:solidFill>
                  <a:schemeClr val="accent3">
                    <a:lumMod val="50000"/>
                  </a:schemeClr>
                </a:solidFill>
                <a:latin typeface="Calibri" panose="020F0502020204030204" pitchFamily="34" charset="0"/>
              </a:endParaRPr>
            </a:p>
          </p:txBody>
        </p:sp>
        <p:sp>
          <p:nvSpPr>
            <p:cNvPr id="21" name="TextBox 20"/>
            <p:cNvSpPr txBox="1"/>
            <p:nvPr/>
          </p:nvSpPr>
          <p:spPr>
            <a:xfrm rot="18908253">
              <a:off x="5697933" y="3975957"/>
              <a:ext cx="1495923" cy="369332"/>
            </a:xfrm>
            <a:prstGeom prst="rect">
              <a:avLst/>
            </a:prstGeom>
            <a:noFill/>
          </p:spPr>
          <p:txBody>
            <a:bodyPr wrap="none" rtlCol="0">
              <a:spAutoFit/>
            </a:bodyPr>
            <a:lstStyle/>
            <a:p>
              <a:pPr algn="ctr"/>
              <a:r>
                <a:rPr lang="ru-RU" b="1" dirty="0">
                  <a:solidFill>
                    <a:schemeClr val="accent3">
                      <a:lumMod val="50000"/>
                    </a:schemeClr>
                  </a:solidFill>
                  <a:latin typeface="Calibri" panose="020F0502020204030204" pitchFamily="34" charset="0"/>
                </a:rPr>
                <a:t>Исполнитель</a:t>
              </a:r>
              <a:endParaRPr lang="en-US" b="1" dirty="0">
                <a:solidFill>
                  <a:schemeClr val="accent3">
                    <a:lumMod val="50000"/>
                  </a:schemeClr>
                </a:solidFill>
                <a:latin typeface="Calibri" panose="020F0502020204030204" pitchFamily="34" charset="0"/>
              </a:endParaRPr>
            </a:p>
          </p:txBody>
        </p:sp>
      </p:grpSp>
      <p:sp>
        <p:nvSpPr>
          <p:cNvPr id="24" name="Скругленный прямоугольник 23"/>
          <p:cNvSpPr/>
          <p:nvPr/>
        </p:nvSpPr>
        <p:spPr>
          <a:xfrm>
            <a:off x="152400" y="685800"/>
            <a:ext cx="8839200" cy="914400"/>
          </a:xfrm>
          <a:prstGeom prst="roundRect">
            <a:avLst/>
          </a:prstGeom>
          <a:solidFill>
            <a:schemeClr val="accent2">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latin typeface="Calibri" panose="020F0502020204030204" pitchFamily="34" charset="0"/>
              </a:rPr>
              <a:t> - </a:t>
            </a:r>
            <a:r>
              <a:rPr lang="ru-RU" dirty="0">
                <a:latin typeface="Calibri" panose="020F0502020204030204" pitchFamily="34" charset="0"/>
              </a:rPr>
              <a:t>В чем сила интерфейсов?</a:t>
            </a:r>
            <a:endParaRPr lang="en-US" dirty="0">
              <a:latin typeface="Calibri" panose="020F0502020204030204" pitchFamily="34" charset="0"/>
            </a:endParaRPr>
          </a:p>
          <a:p>
            <a:r>
              <a:rPr lang="en-US" dirty="0">
                <a:latin typeface="Calibri" panose="020F0502020204030204" pitchFamily="34" charset="0"/>
              </a:rPr>
              <a:t> - </a:t>
            </a:r>
            <a:r>
              <a:rPr lang="ru-RU" dirty="0">
                <a:latin typeface="Calibri" panose="020F0502020204030204" pitchFamily="34" charset="0"/>
              </a:rPr>
              <a:t>Сила интерфейсов в слабости системы типов!</a:t>
            </a:r>
          </a:p>
        </p:txBody>
      </p:sp>
    </p:spTree>
    <p:extLst>
      <p:ext uri="{BB962C8B-B14F-4D97-AF65-F5344CB8AC3E}">
        <p14:creationId xmlns:p14="http://schemas.microsoft.com/office/powerpoint/2010/main" val="37991638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Понятие интерфейса</a:t>
            </a:r>
          </a:p>
        </p:txBody>
      </p:sp>
      <p:grpSp>
        <p:nvGrpSpPr>
          <p:cNvPr id="15" name="Group 14"/>
          <p:cNvGrpSpPr/>
          <p:nvPr/>
        </p:nvGrpSpPr>
        <p:grpSpPr>
          <a:xfrm>
            <a:off x="235527" y="837176"/>
            <a:ext cx="8686800" cy="3672932"/>
            <a:chOff x="304800" y="2423068"/>
            <a:chExt cx="8302626" cy="3672932"/>
          </a:xfrm>
          <a:solidFill>
            <a:schemeClr val="accent2">
              <a:lumMod val="50000"/>
            </a:schemeClr>
          </a:solidFill>
          <a:effectLst/>
        </p:grpSpPr>
        <p:sp>
          <p:nvSpPr>
            <p:cNvPr id="7" name="AutoShape 4"/>
            <p:cNvSpPr>
              <a:spLocks noChangeArrowheads="1"/>
            </p:cNvSpPr>
            <p:nvPr/>
          </p:nvSpPr>
          <p:spPr bwMode="auto">
            <a:xfrm>
              <a:off x="3409680" y="2423068"/>
              <a:ext cx="2079625" cy="1247775"/>
            </a:xfrm>
            <a:prstGeom prst="roundRect">
              <a:avLst>
                <a:gd name="adj" fmla="val 4167"/>
              </a:avLst>
            </a:prstGeom>
            <a:grpFill/>
            <a:ln>
              <a:solidFill>
                <a:schemeClr val="accent3">
                  <a:lumMod val="50000"/>
                </a:schemeClr>
              </a:solidFill>
              <a:headEnd/>
              <a:tailEnd/>
            </a:ln>
          </p:spPr>
          <p:style>
            <a:lnRef idx="1">
              <a:schemeClr val="accent1"/>
            </a:lnRef>
            <a:fillRef idx="2">
              <a:schemeClr val="accent1"/>
            </a:fillRef>
            <a:effectRef idx="1">
              <a:schemeClr val="accent1"/>
            </a:effectRef>
            <a:fontRef idx="minor">
              <a:schemeClr val="dk1"/>
            </a:fontRef>
          </p:style>
          <p:txBody>
            <a:bodyPr lIns="0" tIns="0" rIns="0" anchor="ctr"/>
            <a:lstStyle/>
            <a:p>
              <a:pPr marL="174625" algn="ctr" eaLnBrk="0" hangingPunct="0">
                <a:lnSpc>
                  <a:spcPct val="165000"/>
                </a:lnSpc>
                <a:buClr>
                  <a:srgbClr val="DC0081"/>
                </a:buClr>
                <a:buFont typeface="Wingdings" pitchFamily="2" charset="2"/>
                <a:buNone/>
              </a:pPr>
              <a:r>
                <a:rPr lang="ru-RU" dirty="0">
                  <a:solidFill>
                    <a:schemeClr val="bg1"/>
                  </a:solidFill>
                  <a:latin typeface="Consolas" panose="020B0609020204030204" pitchFamily="49" charset="0"/>
                  <a:cs typeface="Consolas" panose="020B0609020204030204" pitchFamily="49" charset="0"/>
                </a:rPr>
                <a:t>IComparable :</a:t>
              </a:r>
              <a:br>
                <a:rPr lang="ru-RU" dirty="0">
                  <a:solidFill>
                    <a:schemeClr val="bg1"/>
                  </a:solidFill>
                  <a:latin typeface="Consolas" panose="020B0609020204030204" pitchFamily="49" charset="0"/>
                  <a:cs typeface="Consolas" panose="020B0609020204030204" pitchFamily="49" charset="0"/>
                </a:rPr>
              </a:br>
              <a:r>
                <a:rPr lang="ru-RU" dirty="0">
                  <a:solidFill>
                    <a:schemeClr val="bg1"/>
                  </a:solidFill>
                  <a:latin typeface="Consolas" panose="020B0609020204030204" pitchFamily="49" charset="0"/>
                  <a:cs typeface="Consolas" panose="020B0609020204030204" pitchFamily="49" charset="0"/>
                </a:rPr>
                <a:t>CompareTo(…)</a:t>
              </a:r>
            </a:p>
          </p:txBody>
        </p:sp>
        <p:sp>
          <p:nvSpPr>
            <p:cNvPr id="8" name="AutoShape 4"/>
            <p:cNvSpPr>
              <a:spLocks noChangeArrowheads="1"/>
            </p:cNvSpPr>
            <p:nvPr/>
          </p:nvSpPr>
          <p:spPr bwMode="auto">
            <a:xfrm>
              <a:off x="3135313" y="4678363"/>
              <a:ext cx="2655888" cy="1417637"/>
            </a:xfrm>
            <a:prstGeom prst="roundRect">
              <a:avLst>
                <a:gd name="adj" fmla="val 4167"/>
              </a:avLst>
            </a:prstGeom>
            <a:grpFill/>
            <a:ln>
              <a:solidFill>
                <a:schemeClr val="accent3">
                  <a:lumMod val="50000"/>
                </a:schemeClr>
              </a:solidFill>
              <a:headEnd/>
              <a:tailEnd/>
            </a:ln>
          </p:spPr>
          <p:style>
            <a:lnRef idx="1">
              <a:schemeClr val="accent1"/>
            </a:lnRef>
            <a:fillRef idx="2">
              <a:schemeClr val="accent1"/>
            </a:fillRef>
            <a:effectRef idx="1">
              <a:schemeClr val="accent1"/>
            </a:effectRef>
            <a:fontRef idx="minor">
              <a:schemeClr val="dk1"/>
            </a:fontRef>
          </p:style>
          <p:txBody>
            <a:bodyPr lIns="0" tIns="0" rIns="0"/>
            <a:lstStyle/>
            <a:p>
              <a:pPr algn="ctr" eaLnBrk="0" hangingPunct="0">
                <a:buClr>
                  <a:srgbClr val="DC0081"/>
                </a:buClr>
                <a:buFont typeface="Wingdings" pitchFamily="2" charset="2"/>
                <a:buNone/>
              </a:pPr>
              <a:r>
                <a:rPr lang="ru-RU" dirty="0">
                  <a:solidFill>
                    <a:schemeClr val="bg1"/>
                  </a:solidFill>
                  <a:latin typeface="Consolas" panose="020B0609020204030204" pitchFamily="49" charset="0"/>
                  <a:cs typeface="Consolas" panose="020B0609020204030204" pitchFamily="49" charset="0"/>
                </a:rPr>
                <a:t>Int32</a:t>
              </a:r>
            </a:p>
            <a:p>
              <a:pPr algn="ctr" eaLnBrk="0" hangingPunct="0">
                <a:buClr>
                  <a:srgbClr val="DC0081"/>
                </a:buClr>
                <a:buFont typeface="Wingdings" pitchFamily="2" charset="2"/>
                <a:buNone/>
              </a:pPr>
              <a:endParaRPr lang="ru-RU" dirty="0">
                <a:solidFill>
                  <a:schemeClr val="bg1"/>
                </a:solidFill>
                <a:latin typeface="Consolas" panose="020B0609020204030204" pitchFamily="49" charset="0"/>
                <a:cs typeface="Consolas" panose="020B0609020204030204" pitchFamily="49" charset="0"/>
              </a:endParaRPr>
            </a:p>
            <a:p>
              <a:pPr algn="ctr" eaLnBrk="0" hangingPunct="0">
                <a:buClr>
                  <a:srgbClr val="DC0081"/>
                </a:buClr>
                <a:buFont typeface="Wingdings" pitchFamily="2" charset="2"/>
                <a:buNone/>
              </a:pPr>
              <a:r>
                <a:rPr lang="ru-RU" b="1" dirty="0">
                  <a:solidFill>
                    <a:schemeClr val="bg1"/>
                  </a:solidFill>
                  <a:latin typeface="Consolas" panose="020B0609020204030204" pitchFamily="49" charset="0"/>
                  <a:cs typeface="Consolas" panose="020B0609020204030204" pitchFamily="49" charset="0"/>
                </a:rPr>
                <a:t>100 &gt; 99 ?</a:t>
              </a:r>
            </a:p>
            <a:p>
              <a:pPr algn="ctr" eaLnBrk="0" hangingPunct="0">
                <a:buClr>
                  <a:srgbClr val="DC0081"/>
                </a:buClr>
                <a:buFont typeface="Wingdings" pitchFamily="2" charset="2"/>
                <a:buNone/>
              </a:pPr>
              <a:r>
                <a:rPr lang="ru-RU" dirty="0">
                  <a:solidFill>
                    <a:schemeClr val="bg1"/>
                  </a:solidFill>
                  <a:latin typeface="Consolas" panose="020B0609020204030204" pitchFamily="49" charset="0"/>
                  <a:cs typeface="Consolas" panose="020B0609020204030204" pitchFamily="49" charset="0"/>
                </a:rPr>
                <a:t>Численное сравнение</a:t>
              </a:r>
            </a:p>
          </p:txBody>
        </p:sp>
        <p:sp>
          <p:nvSpPr>
            <p:cNvPr id="9" name="AutoShape 4"/>
            <p:cNvSpPr>
              <a:spLocks noChangeArrowheads="1"/>
            </p:cNvSpPr>
            <p:nvPr/>
          </p:nvSpPr>
          <p:spPr bwMode="auto">
            <a:xfrm>
              <a:off x="5951538" y="4678363"/>
              <a:ext cx="2655888" cy="1417637"/>
            </a:xfrm>
            <a:prstGeom prst="roundRect">
              <a:avLst>
                <a:gd name="adj" fmla="val 4167"/>
              </a:avLst>
            </a:prstGeom>
            <a:grpFill/>
            <a:ln>
              <a:solidFill>
                <a:schemeClr val="accent3">
                  <a:lumMod val="50000"/>
                </a:schemeClr>
              </a:solidFill>
              <a:headEnd/>
              <a:tailEnd/>
            </a:ln>
          </p:spPr>
          <p:style>
            <a:lnRef idx="1">
              <a:schemeClr val="accent1"/>
            </a:lnRef>
            <a:fillRef idx="2">
              <a:schemeClr val="accent1"/>
            </a:fillRef>
            <a:effectRef idx="1">
              <a:schemeClr val="accent1"/>
            </a:effectRef>
            <a:fontRef idx="minor">
              <a:schemeClr val="dk1"/>
            </a:fontRef>
          </p:style>
          <p:txBody>
            <a:bodyPr lIns="0" tIns="0" rIns="0"/>
            <a:lstStyle/>
            <a:p>
              <a:pPr algn="ctr" eaLnBrk="0" hangingPunct="0">
                <a:buClr>
                  <a:srgbClr val="DC0081"/>
                </a:buClr>
                <a:buFont typeface="Wingdings" pitchFamily="2" charset="2"/>
                <a:buNone/>
              </a:pPr>
              <a:r>
                <a:rPr lang="ru-RU" dirty="0" err="1">
                  <a:solidFill>
                    <a:schemeClr val="bg1"/>
                  </a:solidFill>
                  <a:latin typeface="Consolas" panose="020B0609020204030204" pitchFamily="49" charset="0"/>
                  <a:cs typeface="Consolas" panose="020B0609020204030204" pitchFamily="49" charset="0"/>
                </a:rPr>
                <a:t>Employee</a:t>
              </a:r>
              <a:endParaRPr lang="ru-RU" dirty="0">
                <a:solidFill>
                  <a:schemeClr val="bg1"/>
                </a:solidFill>
                <a:latin typeface="Consolas" panose="020B0609020204030204" pitchFamily="49" charset="0"/>
                <a:cs typeface="Consolas" panose="020B0609020204030204" pitchFamily="49" charset="0"/>
              </a:endParaRPr>
            </a:p>
            <a:p>
              <a:pPr algn="ctr" eaLnBrk="0" hangingPunct="0">
                <a:buClr>
                  <a:srgbClr val="DC0081"/>
                </a:buClr>
                <a:buFont typeface="Wingdings" pitchFamily="2" charset="2"/>
                <a:buNone/>
              </a:pPr>
              <a:endParaRPr lang="ru-RU" dirty="0">
                <a:solidFill>
                  <a:schemeClr val="bg1"/>
                </a:solidFill>
                <a:latin typeface="Consolas" panose="020B0609020204030204" pitchFamily="49" charset="0"/>
                <a:cs typeface="Consolas" panose="020B0609020204030204" pitchFamily="49" charset="0"/>
              </a:endParaRPr>
            </a:p>
            <a:p>
              <a:pPr algn="ctr" eaLnBrk="0" hangingPunct="0">
                <a:buClr>
                  <a:srgbClr val="DC0081"/>
                </a:buClr>
                <a:buFont typeface="Wingdings" pitchFamily="2" charset="2"/>
                <a:buNone/>
              </a:pPr>
              <a:r>
                <a:rPr lang="ru-RU" b="1" dirty="0">
                  <a:solidFill>
                    <a:schemeClr val="bg1"/>
                  </a:solidFill>
                  <a:latin typeface="Consolas" panose="020B0609020204030204" pitchFamily="49" charset="0"/>
                  <a:cs typeface="Consolas" panose="020B0609020204030204" pitchFamily="49" charset="0"/>
                </a:rPr>
                <a:t>VIP &gt; </a:t>
              </a:r>
              <a:r>
                <a:rPr lang="ru-RU" b="1" dirty="0" err="1">
                  <a:solidFill>
                    <a:schemeClr val="bg1"/>
                  </a:solidFill>
                  <a:latin typeface="Consolas" panose="020B0609020204030204" pitchFamily="49" charset="0"/>
                  <a:cs typeface="Consolas" panose="020B0609020204030204" pitchFamily="49" charset="0"/>
                </a:rPr>
                <a:t>Worker</a:t>
              </a:r>
              <a:r>
                <a:rPr lang="ru-RU" b="1" dirty="0">
                  <a:solidFill>
                    <a:schemeClr val="bg1"/>
                  </a:solidFill>
                  <a:latin typeface="Consolas" panose="020B0609020204030204" pitchFamily="49" charset="0"/>
                  <a:cs typeface="Consolas" panose="020B0609020204030204" pitchFamily="49" charset="0"/>
                </a:rPr>
                <a:t> ?</a:t>
              </a:r>
            </a:p>
            <a:p>
              <a:pPr algn="ctr" eaLnBrk="0" hangingPunct="0">
                <a:buClr>
                  <a:srgbClr val="DC0081"/>
                </a:buClr>
                <a:buFont typeface="Wingdings" pitchFamily="2" charset="2"/>
                <a:buNone/>
              </a:pPr>
              <a:r>
                <a:rPr lang="ru-RU" dirty="0">
                  <a:solidFill>
                    <a:schemeClr val="bg1"/>
                  </a:solidFill>
                  <a:latin typeface="Consolas" panose="020B0609020204030204" pitchFamily="49" charset="0"/>
                  <a:cs typeface="Consolas" panose="020B0609020204030204" pitchFamily="49" charset="0"/>
                </a:rPr>
                <a:t>Сравнение по рангу</a:t>
              </a:r>
            </a:p>
          </p:txBody>
        </p:sp>
        <p:sp>
          <p:nvSpPr>
            <p:cNvPr id="10" name="AutoShape 4"/>
            <p:cNvSpPr>
              <a:spLocks noChangeArrowheads="1"/>
            </p:cNvSpPr>
            <p:nvPr/>
          </p:nvSpPr>
          <p:spPr bwMode="auto">
            <a:xfrm>
              <a:off x="304800" y="4678363"/>
              <a:ext cx="2655887" cy="1417637"/>
            </a:xfrm>
            <a:prstGeom prst="roundRect">
              <a:avLst>
                <a:gd name="adj" fmla="val 4167"/>
              </a:avLst>
            </a:prstGeom>
            <a:grpFill/>
            <a:ln>
              <a:solidFill>
                <a:schemeClr val="accent3">
                  <a:lumMod val="50000"/>
                </a:schemeClr>
              </a:solidFill>
              <a:headEnd/>
              <a:tailEnd/>
            </a:ln>
          </p:spPr>
          <p:style>
            <a:lnRef idx="1">
              <a:schemeClr val="accent1"/>
            </a:lnRef>
            <a:fillRef idx="2">
              <a:schemeClr val="accent1"/>
            </a:fillRef>
            <a:effectRef idx="1">
              <a:schemeClr val="accent1"/>
            </a:effectRef>
            <a:fontRef idx="minor">
              <a:schemeClr val="dk1"/>
            </a:fontRef>
          </p:style>
          <p:txBody>
            <a:bodyPr lIns="0" tIns="0" rIns="0"/>
            <a:lstStyle/>
            <a:p>
              <a:pPr algn="ctr" eaLnBrk="0" hangingPunct="0">
                <a:buClr>
                  <a:srgbClr val="DC0081"/>
                </a:buClr>
                <a:buFont typeface="Wingdings" pitchFamily="2" charset="2"/>
                <a:buNone/>
              </a:pPr>
              <a:r>
                <a:rPr lang="ru-RU">
                  <a:solidFill>
                    <a:schemeClr val="bg1"/>
                  </a:solidFill>
                  <a:latin typeface="Consolas" panose="020B0609020204030204" pitchFamily="49" charset="0"/>
                  <a:cs typeface="Consolas" panose="020B0609020204030204" pitchFamily="49" charset="0"/>
                </a:rPr>
                <a:t>String</a:t>
              </a:r>
            </a:p>
            <a:p>
              <a:pPr algn="ctr" eaLnBrk="0" hangingPunct="0">
                <a:buClr>
                  <a:srgbClr val="DC0081"/>
                </a:buClr>
                <a:buFont typeface="Wingdings" pitchFamily="2" charset="2"/>
                <a:buNone/>
              </a:pPr>
              <a:endParaRPr lang="ru-RU">
                <a:solidFill>
                  <a:schemeClr val="bg1"/>
                </a:solidFill>
                <a:latin typeface="Consolas" panose="020B0609020204030204" pitchFamily="49" charset="0"/>
                <a:cs typeface="Consolas" panose="020B0609020204030204" pitchFamily="49" charset="0"/>
              </a:endParaRPr>
            </a:p>
            <a:p>
              <a:pPr algn="ctr" eaLnBrk="0" hangingPunct="0">
                <a:buClr>
                  <a:srgbClr val="DC0081"/>
                </a:buClr>
                <a:buFont typeface="Wingdings" pitchFamily="2" charset="2"/>
                <a:buNone/>
              </a:pPr>
              <a:r>
                <a:rPr lang="ru-RU" b="1">
                  <a:solidFill>
                    <a:schemeClr val="bg1"/>
                  </a:solidFill>
                  <a:latin typeface="Consolas" panose="020B0609020204030204" pitchFamily="49" charset="0"/>
                  <a:cs typeface="Consolas" panose="020B0609020204030204" pitchFamily="49" charset="0"/>
                </a:rPr>
                <a:t>BBB &gt; AAA?</a:t>
              </a:r>
            </a:p>
            <a:p>
              <a:pPr algn="ctr" eaLnBrk="0" hangingPunct="0">
                <a:buClr>
                  <a:srgbClr val="DC0081"/>
                </a:buClr>
                <a:buFont typeface="Wingdings" pitchFamily="2" charset="2"/>
                <a:buNone/>
              </a:pPr>
              <a:r>
                <a:rPr lang="ru-RU">
                  <a:solidFill>
                    <a:schemeClr val="bg1"/>
                  </a:solidFill>
                  <a:latin typeface="Consolas" panose="020B0609020204030204" pitchFamily="49" charset="0"/>
                  <a:cs typeface="Consolas" panose="020B0609020204030204" pitchFamily="49" charset="0"/>
                </a:rPr>
                <a:t>Буквенно-цифровое сравнение</a:t>
              </a:r>
            </a:p>
          </p:txBody>
        </p:sp>
      </p:grpSp>
      <p:sp>
        <p:nvSpPr>
          <p:cNvPr id="14" name="Rounded Rectangle 13"/>
          <p:cNvSpPr/>
          <p:nvPr/>
        </p:nvSpPr>
        <p:spPr bwMode="auto">
          <a:xfrm>
            <a:off x="228599" y="4754604"/>
            <a:ext cx="8693727" cy="11430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Различные классы могут реализовывать один и тот же интерфейс по-разному, при условии, что они представляют набор методов, определяемых интерфейсом</a:t>
            </a:r>
          </a:p>
        </p:txBody>
      </p:sp>
      <p:cxnSp>
        <p:nvCxnSpPr>
          <p:cNvPr id="11" name="Прямая со стрелкой 10"/>
          <p:cNvCxnSpPr>
            <a:stCxn id="10" idx="0"/>
          </p:cNvCxnSpPr>
          <p:nvPr/>
        </p:nvCxnSpPr>
        <p:spPr>
          <a:xfrm flipV="1">
            <a:off x="1624917" y="2084951"/>
            <a:ext cx="2489883" cy="100752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3" name="Прямая со стрелкой 12"/>
          <p:cNvCxnSpPr>
            <a:stCxn id="8" idx="0"/>
            <a:endCxn id="7" idx="2"/>
          </p:cNvCxnSpPr>
          <p:nvPr/>
        </p:nvCxnSpPr>
        <p:spPr>
          <a:xfrm flipH="1" flipV="1">
            <a:off x="4572000" y="2084951"/>
            <a:ext cx="14402" cy="100752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8" name="Прямая со стрелкой 17"/>
          <p:cNvCxnSpPr>
            <a:stCxn id="9" idx="0"/>
          </p:cNvCxnSpPr>
          <p:nvPr/>
        </p:nvCxnSpPr>
        <p:spPr>
          <a:xfrm flipH="1" flipV="1">
            <a:off x="5038095" y="2084951"/>
            <a:ext cx="2494842" cy="100752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194028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Когда класс должен реализовывать интерфейс?</a:t>
            </a:r>
            <a:endParaRPr lang="en-US" dirty="0"/>
          </a:p>
        </p:txBody>
      </p:sp>
      <p:sp>
        <p:nvSpPr>
          <p:cNvPr id="4" name="Rounded Rectangle 3"/>
          <p:cNvSpPr/>
          <p:nvPr/>
        </p:nvSpPr>
        <p:spPr bwMode="auto">
          <a:xfrm>
            <a:off x="228600" y="762000"/>
            <a:ext cx="8686800" cy="32766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a:r>
              <a:rPr lang="ru-RU" dirty="0">
                <a:solidFill>
                  <a:schemeClr val="bg1"/>
                </a:solidFill>
                <a:latin typeface="Calibri" panose="020F0502020204030204" pitchFamily="34" charset="0"/>
              </a:rPr>
              <a:t>1. Класс реализует стратегию или является частью семейства объектов: </a:t>
            </a:r>
            <a:r>
              <a:rPr lang="ru-RU" dirty="0" err="1">
                <a:solidFill>
                  <a:schemeClr val="bg1"/>
                </a:solidFill>
                <a:latin typeface="Calibri" panose="020F0502020204030204" pitchFamily="34" charset="0"/>
              </a:rPr>
              <a:t>IRepository</a:t>
            </a:r>
            <a:r>
              <a:rPr lang="ru-RU" dirty="0">
                <a:solidFill>
                  <a:schemeClr val="bg1"/>
                </a:solidFill>
                <a:latin typeface="Calibri" panose="020F0502020204030204" pitchFamily="34" charset="0"/>
              </a:rPr>
              <a:t>, </a:t>
            </a:r>
            <a:r>
              <a:rPr lang="ru-RU" dirty="0" err="1">
                <a:solidFill>
                  <a:schemeClr val="bg1"/>
                </a:solidFill>
                <a:latin typeface="Calibri" panose="020F0502020204030204" pitchFamily="34" charset="0"/>
              </a:rPr>
              <a:t>IFormatter</a:t>
            </a:r>
            <a:r>
              <a:rPr lang="en-US" dirty="0">
                <a:solidFill>
                  <a:schemeClr val="bg1"/>
                </a:solidFill>
                <a:latin typeface="Calibri" panose="020F0502020204030204" pitchFamily="34" charset="0"/>
              </a:rPr>
              <a:t>, etc.</a:t>
            </a:r>
            <a:endParaRPr lang="ru-RU" dirty="0">
              <a:solidFill>
                <a:schemeClr val="bg1"/>
              </a:solidFill>
              <a:latin typeface="Calibri" panose="020F0502020204030204" pitchFamily="34" charset="0"/>
            </a:endParaRPr>
          </a:p>
          <a:p>
            <a:pPr algn="just"/>
            <a:r>
              <a:rPr lang="ru-RU" dirty="0">
                <a:solidFill>
                  <a:schemeClr val="bg1"/>
                </a:solidFill>
                <a:latin typeface="Calibri" panose="020F0502020204030204" pitchFamily="34" charset="0"/>
              </a:rPr>
              <a:t>2. Класс реализует ролевой интерфейс (следствие ISP): ICloneable, IComparable etc.</a:t>
            </a:r>
            <a:endParaRPr lang="ru-RU" dirty="0">
              <a:solidFill>
                <a:schemeClr val="bg1"/>
              </a:solidFill>
              <a:latin typeface="Calibri" panose="020F0502020204030204" pitchFamily="34" charset="0"/>
              <a:hlinkClick r:id="rId3"/>
            </a:endParaRPr>
          </a:p>
          <a:p>
            <a:pPr algn="just"/>
            <a:r>
              <a:rPr lang="ru-RU" dirty="0">
                <a:solidFill>
                  <a:schemeClr val="bg1"/>
                </a:solidFill>
                <a:latin typeface="Calibri" panose="020F0502020204030204" pitchFamily="34" charset="0"/>
              </a:rPr>
              <a:t>3. Класс реализует интерфейс, требуемый для связи с другими классами. Класс является адаптером; необходимость интерфейса обусловлено принципом DIP.</a:t>
            </a:r>
            <a:endParaRPr lang="ru-RU" dirty="0">
              <a:solidFill>
                <a:schemeClr val="bg1"/>
              </a:solidFill>
              <a:latin typeface="Calibri" panose="020F0502020204030204" pitchFamily="34" charset="0"/>
              <a:hlinkClick r:id="rId4"/>
            </a:endParaRPr>
          </a:p>
          <a:p>
            <a:pPr algn="just"/>
            <a:r>
              <a:rPr lang="ru-RU" dirty="0">
                <a:solidFill>
                  <a:schemeClr val="bg1"/>
                </a:solidFill>
                <a:latin typeface="Calibri" panose="020F0502020204030204" pitchFamily="34" charset="0"/>
              </a:rPr>
              <a:t>4. Класс реализует интерфейс, поскольку его реализация завязана на внешнее окружение. Обеспечивает тестируемость клиентов данного класса. </a:t>
            </a:r>
            <a:r>
              <a:rPr lang="ru-RU" b="1" dirty="0">
                <a:solidFill>
                  <a:schemeClr val="bg1"/>
                </a:solidFill>
                <a:latin typeface="Calibri" panose="020F0502020204030204" pitchFamily="34" charset="0"/>
              </a:rPr>
              <a:t>Это не должно быть единственной причиной.</a:t>
            </a:r>
            <a:endParaRPr lang="en-US" dirty="0">
              <a:solidFill>
                <a:schemeClr val="bg1"/>
              </a:solidFill>
              <a:latin typeface="Calibri" panose="020F0502020204030204" pitchFamily="34" charset="0"/>
            </a:endParaRPr>
          </a:p>
        </p:txBody>
      </p:sp>
      <p:sp>
        <p:nvSpPr>
          <p:cNvPr id="3" name="Rounded Rectangle 2"/>
          <p:cNvSpPr/>
          <p:nvPr/>
        </p:nvSpPr>
        <p:spPr bwMode="auto">
          <a:xfrm>
            <a:off x="226953" y="4267200"/>
            <a:ext cx="8688447" cy="1447800"/>
          </a:xfrm>
          <a:prstGeom prst="roundRect">
            <a:avLst/>
          </a:prstGeom>
          <a:solidFill>
            <a:schemeClr val="accent2">
              <a:lumMod val="50000"/>
            </a:schemeClr>
          </a:solidFill>
          <a:ln>
            <a:solidFill>
              <a:schemeClr val="accent3">
                <a:lumMod val="50000"/>
              </a:schemeClr>
            </a:solidFill>
            <a:headEnd/>
            <a:tailEnd/>
          </a:ln>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Выделять интерфейсы «на всякий случай» - не нужно! Если это библиотечный код, то интерфейсы там полное зло: любое их изменение – ломает всех клиентов. А если это </a:t>
            </a:r>
            <a:r>
              <a:rPr lang="ru-RU" dirty="0" err="1">
                <a:solidFill>
                  <a:schemeClr val="bg1"/>
                </a:solidFill>
                <a:latin typeface="Calibri" panose="020F0502020204030204" pitchFamily="34" charset="0"/>
              </a:rPr>
              <a:t>продакшен</a:t>
            </a:r>
            <a:r>
              <a:rPr lang="ru-RU" dirty="0">
                <a:solidFill>
                  <a:schemeClr val="bg1"/>
                </a:solidFill>
                <a:latin typeface="Calibri" panose="020F0502020204030204" pitchFamily="34" charset="0"/>
              </a:rPr>
              <a:t> код, то он все равно будет меняться, и наличие лишних интерфейсов лишь сделает этот процесс более сложным.</a:t>
            </a:r>
            <a:endParaRPr lang="en-US" dirty="0" err="1">
              <a:solidFill>
                <a:schemeClr val="bg1"/>
              </a:solidFill>
              <a:latin typeface="Calibri" panose="020F0502020204030204" pitchFamily="34" charset="0"/>
            </a:endParaRPr>
          </a:p>
        </p:txBody>
      </p:sp>
    </p:spTree>
    <p:extLst>
      <p:ext uri="{BB962C8B-B14F-4D97-AF65-F5344CB8AC3E}">
        <p14:creationId xmlns:p14="http://schemas.microsoft.com/office/powerpoint/2010/main" val="16256540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Определение интерфейса</a:t>
            </a:r>
            <a:endParaRPr lang="en-US" dirty="0"/>
          </a:p>
        </p:txBody>
      </p:sp>
      <p:sp>
        <p:nvSpPr>
          <p:cNvPr id="3" name="Flowchart: Document 12"/>
          <p:cNvSpPr/>
          <p:nvPr/>
        </p:nvSpPr>
        <p:spPr>
          <a:xfrm>
            <a:off x="228600" y="1066800"/>
            <a:ext cx="8686800" cy="2983468"/>
          </a:xfrm>
          <a:prstGeom prst="flowChartDocument">
            <a:avLst/>
          </a:prstGeom>
          <a:solidFill>
            <a:schemeClr val="bg1"/>
          </a:solidFill>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lIns="117416" tIns="58707" rIns="117416" bIns="58707" rtlCol="0" anchor="ctr"/>
          <a:lstStyle/>
          <a:p>
            <a:pPr>
              <a:defRPr/>
            </a:pPr>
            <a:endParaRPr lang="en-US" dirty="0">
              <a:solidFill>
                <a:schemeClr val="accent3">
                  <a:lumMod val="50000"/>
                </a:schemeClr>
              </a:solidFill>
              <a:latin typeface="Consolas" pitchFamily="49" charset="0"/>
              <a:cs typeface="Consolas" pitchFamily="49" charset="0"/>
            </a:endParaRPr>
          </a:p>
          <a:p>
            <a:pPr>
              <a:defRPr/>
            </a:pPr>
            <a:r>
              <a:rPr lang="en-US" dirty="0">
                <a:solidFill>
                  <a:schemeClr val="accent3">
                    <a:lumMod val="50000"/>
                  </a:schemeClr>
                </a:solidFill>
                <a:latin typeface="Consolas" pitchFamily="49" charset="0"/>
                <a:cs typeface="Consolas" pitchFamily="49" charset="0"/>
              </a:rPr>
              <a:t>[</a:t>
            </a:r>
            <a:r>
              <a:rPr lang="ru-RU" dirty="0">
                <a:solidFill>
                  <a:schemeClr val="accent3">
                    <a:lumMod val="50000"/>
                  </a:schemeClr>
                </a:solidFill>
                <a:latin typeface="Consolas" panose="020B0609020204030204" pitchFamily="49" charset="0"/>
                <a:cs typeface="Consolas" panose="020B0609020204030204" pitchFamily="49" charset="0"/>
              </a:rPr>
              <a:t>Атрибуты</a:t>
            </a:r>
            <a:r>
              <a:rPr lang="en-US" dirty="0">
                <a:solidFill>
                  <a:schemeClr val="accent3">
                    <a:lumMod val="50000"/>
                  </a:schemeClr>
                </a:solidFill>
                <a:latin typeface="Consolas" panose="020B0609020204030204" pitchFamily="49" charset="0"/>
                <a:cs typeface="Consolas" panose="020B0609020204030204" pitchFamily="49" charset="0"/>
              </a:rPr>
              <a:t> </a:t>
            </a:r>
            <a:r>
              <a:rPr lang="ru-RU" dirty="0">
                <a:solidFill>
                  <a:schemeClr val="accent3">
                    <a:lumMod val="50000"/>
                  </a:schemeClr>
                </a:solidFill>
                <a:latin typeface="Consolas" panose="020B0609020204030204" pitchFamily="49" charset="0"/>
                <a:cs typeface="Consolas" panose="020B0609020204030204" pitchFamily="49" charset="0"/>
              </a:rPr>
              <a:t>интерфейса</a:t>
            </a:r>
            <a:r>
              <a:rPr lang="en-US" dirty="0">
                <a:solidFill>
                  <a:schemeClr val="accent3">
                    <a:lumMod val="50000"/>
                  </a:schemeClr>
                </a:solidFill>
                <a:latin typeface="Consolas" pitchFamily="49" charset="0"/>
                <a:cs typeface="Consolas" pitchFamily="49" charset="0"/>
              </a:rPr>
              <a:t>]</a:t>
            </a:r>
          </a:p>
          <a:p>
            <a:pPr>
              <a:defRPr/>
            </a:pPr>
            <a:r>
              <a:rPr lang="en-US" dirty="0">
                <a:solidFill>
                  <a:schemeClr val="accent3">
                    <a:lumMod val="50000"/>
                  </a:schemeClr>
                </a:solidFill>
                <a:latin typeface="Consolas" pitchFamily="49" charset="0"/>
                <a:cs typeface="Consolas" pitchFamily="49" charset="0"/>
              </a:rPr>
              <a:t>[M</a:t>
            </a:r>
            <a:r>
              <a:rPr lang="ru-RU" dirty="0" err="1">
                <a:solidFill>
                  <a:schemeClr val="accent3">
                    <a:lumMod val="50000"/>
                  </a:schemeClr>
                </a:solidFill>
                <a:latin typeface="Consolas" panose="020B0609020204030204" pitchFamily="49" charset="0"/>
                <a:cs typeface="Consolas" panose="020B0609020204030204" pitchFamily="49" charset="0"/>
              </a:rPr>
              <a:t>одификаторы</a:t>
            </a:r>
            <a:r>
              <a:rPr lang="ru-RU" dirty="0">
                <a:solidFill>
                  <a:schemeClr val="accent3">
                    <a:lumMod val="50000"/>
                  </a:schemeClr>
                </a:solidFill>
                <a:latin typeface="Consolas" panose="020B0609020204030204" pitchFamily="49" charset="0"/>
                <a:cs typeface="Consolas" panose="020B0609020204030204" pitchFamily="49" charset="0"/>
              </a:rPr>
              <a:t> интерфейса</a:t>
            </a:r>
            <a:r>
              <a:rPr lang="en-US" dirty="0">
                <a:solidFill>
                  <a:schemeClr val="accent3">
                    <a:lumMod val="50000"/>
                  </a:schemeClr>
                </a:solidFill>
                <a:latin typeface="Consolas" pitchFamily="49" charset="0"/>
                <a:cs typeface="Consolas" pitchFamily="49" charset="0"/>
              </a:rPr>
              <a:t>] </a:t>
            </a:r>
            <a:r>
              <a:rPr lang="en-US" b="1" dirty="0">
                <a:solidFill>
                  <a:schemeClr val="accent3">
                    <a:lumMod val="50000"/>
                  </a:schemeClr>
                </a:solidFill>
                <a:latin typeface="Consolas" pitchFamily="49" charset="0"/>
                <a:cs typeface="Consolas" pitchFamily="49" charset="0"/>
              </a:rPr>
              <a:t>interface</a:t>
            </a:r>
            <a:r>
              <a:rPr lang="ru-RU" b="1" dirty="0">
                <a:solidFill>
                  <a:schemeClr val="accent3">
                    <a:lumMod val="50000"/>
                  </a:schemeClr>
                </a:solidFill>
                <a:latin typeface="Consolas" pitchFamily="49" charset="0"/>
                <a:cs typeface="Consolas" pitchFamily="49" charset="0"/>
              </a:rPr>
              <a:t> </a:t>
            </a:r>
            <a:r>
              <a:rPr lang="en-US" b="1" dirty="0" err="1">
                <a:solidFill>
                  <a:schemeClr val="accent3">
                    <a:lumMod val="50000"/>
                  </a:schemeClr>
                </a:solidFill>
                <a:latin typeface="Consolas" pitchFamily="49" charset="0"/>
                <a:cs typeface="Consolas" pitchFamily="49" charset="0"/>
              </a:rPr>
              <a:t>IInterfaceName</a:t>
            </a:r>
            <a:r>
              <a:rPr lang="en-US" b="1" dirty="0">
                <a:solidFill>
                  <a:schemeClr val="accent3">
                    <a:lumMod val="50000"/>
                  </a:schemeClr>
                </a:solidFill>
                <a:latin typeface="Consolas" pitchFamily="49" charset="0"/>
                <a:cs typeface="Consolas" pitchFamily="49" charset="0"/>
              </a:rPr>
              <a:t> </a:t>
            </a:r>
            <a:r>
              <a:rPr lang="en-US" dirty="0">
                <a:solidFill>
                  <a:schemeClr val="accent3">
                    <a:lumMod val="50000"/>
                  </a:schemeClr>
                </a:solidFill>
                <a:latin typeface="Consolas" pitchFamily="49" charset="0"/>
                <a:cs typeface="Consolas" pitchFamily="49" charset="0"/>
              </a:rPr>
              <a:t>[</a:t>
            </a:r>
            <a:r>
              <a:rPr lang="ru-RU" dirty="0">
                <a:solidFill>
                  <a:schemeClr val="accent3">
                    <a:lumMod val="50000"/>
                  </a:schemeClr>
                </a:solidFill>
                <a:latin typeface="Consolas" pitchFamily="49" charset="0"/>
                <a:cs typeface="Consolas" pitchFamily="49" charset="0"/>
              </a:rPr>
              <a:t>Параметры </a:t>
            </a:r>
          </a:p>
          <a:p>
            <a:pPr>
              <a:defRPr/>
            </a:pPr>
            <a:r>
              <a:rPr lang="ru-RU" dirty="0">
                <a:solidFill>
                  <a:schemeClr val="accent3">
                    <a:lumMod val="50000"/>
                  </a:schemeClr>
                </a:solidFill>
                <a:latin typeface="Consolas" pitchFamily="49" charset="0"/>
                <a:cs typeface="Consolas" pitchFamily="49" charset="0"/>
              </a:rPr>
              <a:t>                                                  обобщенных типов, 						      интерфейсы</a:t>
            </a:r>
            <a:r>
              <a:rPr lang="en-US" dirty="0">
                <a:solidFill>
                  <a:schemeClr val="accent3">
                    <a:lumMod val="50000"/>
                  </a:schemeClr>
                </a:solidFill>
                <a:latin typeface="Consolas" pitchFamily="49" charset="0"/>
                <a:cs typeface="Consolas" pitchFamily="49" charset="0"/>
              </a:rPr>
              <a:t>] </a:t>
            </a:r>
            <a:endParaRPr lang="ru-RU" dirty="0">
              <a:solidFill>
                <a:schemeClr val="accent3">
                  <a:lumMod val="50000"/>
                </a:schemeClr>
              </a:solidFill>
              <a:latin typeface="Consolas" pitchFamily="49" charset="0"/>
              <a:cs typeface="Consolas" pitchFamily="49" charset="0"/>
            </a:endParaRPr>
          </a:p>
          <a:p>
            <a:pPr>
              <a:defRPr/>
            </a:pPr>
            <a:r>
              <a:rPr lang="ru-RU" dirty="0">
                <a:solidFill>
                  <a:schemeClr val="accent3">
                    <a:lumMod val="50000"/>
                  </a:schemeClr>
                </a:solidFill>
                <a:latin typeface="Consolas" pitchFamily="49" charset="0"/>
                <a:cs typeface="Consolas" pitchFamily="49" charset="0"/>
              </a:rPr>
              <a:t>{</a:t>
            </a:r>
          </a:p>
          <a:p>
            <a:pPr lvl="0">
              <a:defRPr/>
            </a:pPr>
            <a:r>
              <a:rPr lang="en-US" dirty="0">
                <a:solidFill>
                  <a:schemeClr val="accent3">
                    <a:lumMod val="50000"/>
                  </a:schemeClr>
                </a:solidFill>
                <a:latin typeface="Consolas" panose="020B0609020204030204" pitchFamily="49" charset="0"/>
                <a:cs typeface="Consolas" panose="020B0609020204030204" pitchFamily="49" charset="0"/>
              </a:rPr>
              <a:t>    	</a:t>
            </a:r>
            <a:r>
              <a:rPr lang="ru-RU" dirty="0">
                <a:solidFill>
                  <a:schemeClr val="accent3">
                    <a:lumMod val="50000"/>
                  </a:schemeClr>
                </a:solidFill>
                <a:latin typeface="Consolas" panose="020B0609020204030204" pitchFamily="49" charset="0"/>
                <a:cs typeface="Consolas" panose="020B0609020204030204" pitchFamily="49" charset="0"/>
              </a:rPr>
              <a:t>Члены интерфейса </a:t>
            </a:r>
            <a:r>
              <a:rPr lang="en-US" dirty="0">
                <a:solidFill>
                  <a:schemeClr val="accent3">
                    <a:lumMod val="50000"/>
                  </a:schemeClr>
                </a:solidFill>
                <a:latin typeface="Consolas" panose="020B0609020204030204" pitchFamily="49" charset="0"/>
                <a:cs typeface="Consolas" panose="020B0609020204030204" pitchFamily="49" charset="0"/>
              </a:rPr>
              <a:t>– </a:t>
            </a:r>
            <a:r>
              <a:rPr lang="ru-RU" dirty="0">
                <a:solidFill>
                  <a:schemeClr val="accent3">
                    <a:lumMod val="50000"/>
                  </a:schemeClr>
                </a:solidFill>
                <a:latin typeface="Consolas" panose="020B0609020204030204" pitchFamily="49" charset="0"/>
                <a:cs typeface="Consolas" panose="020B0609020204030204" pitchFamily="49" charset="0"/>
              </a:rPr>
              <a:t>методы, свойства, индексаторы, события, </a:t>
            </a:r>
          </a:p>
          <a:p>
            <a:pPr>
              <a:defRPr/>
            </a:pPr>
            <a:r>
              <a:rPr lang="ru-RU" dirty="0">
                <a:solidFill>
                  <a:schemeClr val="accent3">
                    <a:lumMod val="50000"/>
                  </a:schemeClr>
                </a:solidFill>
                <a:latin typeface="Consolas" panose="020B0609020204030204" pitchFamily="49" charset="0"/>
                <a:cs typeface="Consolas" panose="020B0609020204030204" pitchFamily="49" charset="0"/>
              </a:rPr>
              <a:t>}</a:t>
            </a:r>
          </a:p>
        </p:txBody>
      </p:sp>
      <p:sp>
        <p:nvSpPr>
          <p:cNvPr id="6" name="Rounded Rectangle 3"/>
          <p:cNvSpPr/>
          <p:nvPr/>
        </p:nvSpPr>
        <p:spPr bwMode="auto">
          <a:xfrm>
            <a:off x="228600" y="5105400"/>
            <a:ext cx="8686800" cy="8382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Интерфейс не содержит код или данные, а просто указывает методы и свойства, которые наследуемый от интерфейса класс должен реализовать</a:t>
            </a:r>
          </a:p>
        </p:txBody>
      </p:sp>
      <p:sp>
        <p:nvSpPr>
          <p:cNvPr id="7" name="Rounded Rectangle 15"/>
          <p:cNvSpPr/>
          <p:nvPr/>
        </p:nvSpPr>
        <p:spPr bwMode="auto">
          <a:xfrm>
            <a:off x="228600" y="4419600"/>
            <a:ext cx="8686800" cy="6096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b="1" dirty="0">
                <a:solidFill>
                  <a:schemeClr val="bg1"/>
                </a:solidFill>
                <a:latin typeface="Calibri" panose="020F0502020204030204" pitchFamily="34" charset="0"/>
              </a:rPr>
              <a:t>Интерфейс (interface)</a:t>
            </a:r>
            <a:r>
              <a:rPr lang="ru-RU" dirty="0">
                <a:solidFill>
                  <a:schemeClr val="bg1"/>
                </a:solidFill>
                <a:latin typeface="Calibri" panose="020F0502020204030204" pitchFamily="34" charset="0"/>
              </a:rPr>
              <a:t>  именованный набор абстрактных членов</a:t>
            </a:r>
          </a:p>
        </p:txBody>
      </p:sp>
    </p:spTree>
    <p:extLst>
      <p:ext uri="{BB962C8B-B14F-4D97-AF65-F5344CB8AC3E}">
        <p14:creationId xmlns:p14="http://schemas.microsoft.com/office/powerpoint/2010/main" val="37258588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Создание и реализация интерфейсов</a:t>
            </a:r>
          </a:p>
        </p:txBody>
      </p:sp>
      <p:sp>
        <p:nvSpPr>
          <p:cNvPr id="4" name="Flowchart: Document 3"/>
          <p:cNvSpPr/>
          <p:nvPr/>
        </p:nvSpPr>
        <p:spPr bwMode="auto">
          <a:xfrm>
            <a:off x="266701" y="824903"/>
            <a:ext cx="3467099" cy="1981200"/>
          </a:xfrm>
          <a:prstGeom prst="flowChartDocument">
            <a:avLst/>
          </a:prstGeom>
          <a:ln>
            <a:solidFill>
              <a:schemeClr val="accent3">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b="1" dirty="0">
              <a:latin typeface="Consolas" pitchFamily="49" charset="0"/>
              <a:cs typeface="Consolas" pitchFamily="49" charset="0"/>
            </a:endParaRPr>
          </a:p>
          <a:p>
            <a:r>
              <a:rPr lang="ru-RU" dirty="0">
                <a:latin typeface="Consolas" pitchFamily="49" charset="0"/>
                <a:cs typeface="Consolas" pitchFamily="49" charset="0"/>
              </a:rPr>
              <a:t>interface</a:t>
            </a:r>
            <a:r>
              <a:rPr lang="ru-RU" sz="1600" dirty="0">
                <a:latin typeface="Consolas" pitchFamily="49" charset="0"/>
                <a:cs typeface="Consolas" pitchFamily="49" charset="0"/>
              </a:rPr>
              <a:t> </a:t>
            </a:r>
            <a:r>
              <a:rPr lang="ru-RU" sz="1600" dirty="0" err="1">
                <a:latin typeface="Consolas" pitchFamily="49" charset="0"/>
                <a:cs typeface="Consolas" pitchFamily="49" charset="0"/>
              </a:rPr>
              <a:t>ICalculator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double Add();</a:t>
            </a:r>
          </a:p>
          <a:p>
            <a:r>
              <a:rPr lang="ru-RU" sz="1600" dirty="0">
                <a:latin typeface="Consolas" pitchFamily="49" charset="0"/>
                <a:cs typeface="Consolas" pitchFamily="49" charset="0"/>
              </a:rPr>
              <a:t>    double </a:t>
            </a:r>
            <a:r>
              <a:rPr lang="ru-RU" sz="1600" dirty="0" err="1">
                <a:latin typeface="Consolas" pitchFamily="49" charset="0"/>
                <a:cs typeface="Consolas" pitchFamily="49" charset="0"/>
              </a:rPr>
              <a:t>Subtract</a:t>
            </a:r>
            <a:r>
              <a:rPr lang="ru-RU" sz="1600" dirty="0">
                <a:latin typeface="Consolas" pitchFamily="49" charset="0"/>
                <a:cs typeface="Consolas" pitchFamily="49" charset="0"/>
              </a:rPr>
              <a:t>();</a:t>
            </a:r>
          </a:p>
          <a:p>
            <a:r>
              <a:rPr lang="ru-RU" sz="1600" dirty="0">
                <a:latin typeface="Consolas" pitchFamily="49" charset="0"/>
                <a:cs typeface="Consolas" pitchFamily="49" charset="0"/>
              </a:rPr>
              <a:t>    double </a:t>
            </a:r>
            <a:r>
              <a:rPr lang="ru-RU" sz="1600" dirty="0" err="1">
                <a:latin typeface="Consolas" pitchFamily="49" charset="0"/>
                <a:cs typeface="Consolas" pitchFamily="49" charset="0"/>
              </a:rPr>
              <a:t>Multiply</a:t>
            </a:r>
            <a:r>
              <a:rPr lang="ru-RU" sz="1600" dirty="0">
                <a:latin typeface="Consolas" pitchFamily="49" charset="0"/>
                <a:cs typeface="Consolas" pitchFamily="49" charset="0"/>
              </a:rPr>
              <a:t>();</a:t>
            </a:r>
          </a:p>
          <a:p>
            <a:r>
              <a:rPr lang="ru-RU" sz="1600" dirty="0">
                <a:latin typeface="Consolas" pitchFamily="49" charset="0"/>
                <a:cs typeface="Consolas" pitchFamily="49" charset="0"/>
              </a:rPr>
              <a:t>    double </a:t>
            </a:r>
            <a:r>
              <a:rPr lang="ru-RU" sz="1600" dirty="0" err="1">
                <a:latin typeface="Consolas" pitchFamily="49" charset="0"/>
                <a:cs typeface="Consolas" pitchFamily="49" charset="0"/>
              </a:rPr>
              <a:t>Divide</a:t>
            </a:r>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5" name="Rounded Rectangle 4"/>
          <p:cNvSpPr/>
          <p:nvPr/>
        </p:nvSpPr>
        <p:spPr bwMode="auto">
          <a:xfrm>
            <a:off x="3810000" y="819020"/>
            <a:ext cx="5105400" cy="7620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a:solidFill>
                  <a:schemeClr val="bg1"/>
                </a:solidFill>
                <a:latin typeface="Calibri" panose="020F0502020204030204" pitchFamily="34" charset="0"/>
              </a:rPr>
              <a:t>Для определения интерфейса используется ключевое слово interface</a:t>
            </a:r>
          </a:p>
        </p:txBody>
      </p:sp>
      <p:sp>
        <p:nvSpPr>
          <p:cNvPr id="6" name="Rounded Rectangle 5"/>
          <p:cNvSpPr/>
          <p:nvPr/>
        </p:nvSpPr>
        <p:spPr bwMode="auto">
          <a:xfrm>
            <a:off x="3810000" y="1719276"/>
            <a:ext cx="5105400" cy="7620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Модификатор доступа членов не указывается, тело метода заменяется точкой с запятой</a:t>
            </a:r>
          </a:p>
        </p:txBody>
      </p:sp>
      <p:sp>
        <p:nvSpPr>
          <p:cNvPr id="7" name="Flowchart: Document 6"/>
          <p:cNvSpPr/>
          <p:nvPr/>
        </p:nvSpPr>
        <p:spPr bwMode="auto">
          <a:xfrm>
            <a:off x="266701" y="2819400"/>
            <a:ext cx="4457699" cy="2209800"/>
          </a:xfrm>
          <a:prstGeom prst="flowChartDocument">
            <a:avLst/>
          </a:prstGeom>
          <a:ln>
            <a:solidFill>
              <a:schemeClr val="accent3">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a:latin typeface="Consolas" pitchFamily="49" charset="0"/>
                <a:cs typeface="Consolas" pitchFamily="49" charset="0"/>
              </a:rPr>
              <a:t>class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 : </a:t>
            </a:r>
            <a:r>
              <a:rPr lang="ru-RU" sz="1600" dirty="0" err="1">
                <a:latin typeface="Consolas" pitchFamily="49" charset="0"/>
                <a:cs typeface="Consolas" pitchFamily="49" charset="0"/>
              </a:rPr>
              <a:t>ICalculator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solidFill>
                  <a:schemeClr val="tx1"/>
                </a:solidFill>
                <a:latin typeface="Consolas" pitchFamily="49" charset="0"/>
                <a:cs typeface="Consolas" pitchFamily="49" charset="0"/>
              </a:rPr>
              <a:t>    public</a:t>
            </a:r>
            <a:r>
              <a:rPr lang="en-US" sz="1600" b="1" dirty="0">
                <a:latin typeface="Consolas" pitchFamily="49" charset="0"/>
                <a:cs typeface="Consolas" pitchFamily="49" charset="0"/>
              </a:rPr>
              <a:t> virtual</a:t>
            </a:r>
            <a:r>
              <a:rPr lang="ru-RU" sz="1600" dirty="0">
                <a:latin typeface="Consolas" pitchFamily="49" charset="0"/>
                <a:cs typeface="Consolas" pitchFamily="49" charset="0"/>
              </a:rPr>
              <a:t> </a:t>
            </a:r>
            <a:r>
              <a:rPr lang="ru-RU" sz="1600" dirty="0">
                <a:solidFill>
                  <a:schemeClr val="tx1"/>
                </a:solidFill>
                <a:latin typeface="Consolas" pitchFamily="49" charset="0"/>
                <a:cs typeface="Consolas" pitchFamily="49" charset="0"/>
              </a:rPr>
              <a:t>double Add() {...}</a:t>
            </a:r>
          </a:p>
          <a:p>
            <a:r>
              <a:rPr lang="ru-RU" sz="1600" dirty="0">
                <a:latin typeface="Consolas" pitchFamily="49" charset="0"/>
                <a:cs typeface="Consolas" pitchFamily="49" charset="0"/>
              </a:rPr>
              <a:t>    public double </a:t>
            </a:r>
            <a:r>
              <a:rPr lang="ru-RU" sz="1600" dirty="0" err="1">
                <a:latin typeface="Consolas" pitchFamily="49" charset="0"/>
                <a:cs typeface="Consolas" pitchFamily="49" charset="0"/>
              </a:rPr>
              <a:t>Subtract</a:t>
            </a:r>
            <a:r>
              <a:rPr lang="ru-RU" sz="1600" dirty="0">
                <a:solidFill>
                  <a:schemeClr val="tx1"/>
                </a:solidFill>
                <a:latin typeface="Consolas" pitchFamily="49" charset="0"/>
                <a:cs typeface="Consolas" pitchFamily="49" charset="0"/>
              </a:rPr>
              <a:t>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public double </a:t>
            </a:r>
            <a:r>
              <a:rPr lang="ru-RU" sz="1600" dirty="0" err="1">
                <a:latin typeface="Consolas" pitchFamily="49" charset="0"/>
                <a:cs typeface="Consolas" pitchFamily="49" charset="0"/>
              </a:rPr>
              <a:t>Multiply</a:t>
            </a:r>
            <a:r>
              <a:rPr lang="ru-RU" sz="1600" dirty="0">
                <a:solidFill>
                  <a:schemeClr val="tx1"/>
                </a:solidFill>
                <a:latin typeface="Consolas" pitchFamily="49" charset="0"/>
                <a:cs typeface="Consolas" pitchFamily="49" charset="0"/>
              </a:rPr>
              <a:t>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public double </a:t>
            </a:r>
            <a:r>
              <a:rPr lang="ru-RU" sz="1600" dirty="0" err="1">
                <a:latin typeface="Consolas" pitchFamily="49" charset="0"/>
                <a:cs typeface="Consolas" pitchFamily="49" charset="0"/>
              </a:rPr>
              <a:t>Divide</a:t>
            </a:r>
            <a:r>
              <a:rPr lang="ru-RU" sz="1600" dirty="0">
                <a:solidFill>
                  <a:schemeClr val="tx1"/>
                </a:solidFill>
                <a:latin typeface="Consolas" pitchFamily="49" charset="0"/>
                <a:cs typeface="Consolas" pitchFamily="49" charset="0"/>
              </a:rPr>
              <a:t>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p:txBody>
      </p:sp>
      <p:sp>
        <p:nvSpPr>
          <p:cNvPr id="8" name="Rounded Rectangle 7"/>
          <p:cNvSpPr/>
          <p:nvPr/>
        </p:nvSpPr>
        <p:spPr bwMode="auto">
          <a:xfrm>
            <a:off x="3810000" y="2619532"/>
            <a:ext cx="5067300" cy="7620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pPr>
            <a:r>
              <a:rPr lang="ru-RU">
                <a:solidFill>
                  <a:schemeClr val="bg1"/>
                </a:solidFill>
                <a:latin typeface="Calibri" panose="020F0502020204030204" pitchFamily="34" charset="0"/>
              </a:rPr>
              <a:t>Имена методов и типы возвращаемого значения в точности совпадают</a:t>
            </a:r>
          </a:p>
        </p:txBody>
      </p:sp>
      <p:sp>
        <p:nvSpPr>
          <p:cNvPr id="9" name="Rounded Rectangle 8"/>
          <p:cNvSpPr/>
          <p:nvPr/>
        </p:nvSpPr>
        <p:spPr bwMode="auto">
          <a:xfrm>
            <a:off x="3810000" y="3527045"/>
            <a:ext cx="5105400" cy="686369"/>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pPr>
            <a:r>
              <a:rPr lang="ru-RU" dirty="0">
                <a:solidFill>
                  <a:schemeClr val="bg1"/>
                </a:solidFill>
                <a:latin typeface="Calibri" panose="020F0502020204030204" pitchFamily="34" charset="0"/>
              </a:rPr>
              <a:t>Любые параметры (в том числе модификаторы ключевых слов </a:t>
            </a:r>
            <a:r>
              <a:rPr lang="ru-RU" dirty="0" err="1">
                <a:solidFill>
                  <a:schemeClr val="bg1"/>
                </a:solidFill>
                <a:latin typeface="Calibri" panose="020F0502020204030204" pitchFamily="34" charset="0"/>
              </a:rPr>
              <a:t>ref</a:t>
            </a:r>
            <a:r>
              <a:rPr lang="ru-RU" dirty="0">
                <a:solidFill>
                  <a:schemeClr val="bg1"/>
                </a:solidFill>
                <a:latin typeface="Calibri" panose="020F0502020204030204" pitchFamily="34" charset="0"/>
              </a:rPr>
              <a:t> и </a:t>
            </a:r>
            <a:r>
              <a:rPr lang="ru-RU" dirty="0" err="1">
                <a:solidFill>
                  <a:schemeClr val="bg1"/>
                </a:solidFill>
                <a:latin typeface="Calibri" panose="020F0502020204030204" pitchFamily="34" charset="0"/>
              </a:rPr>
              <a:t>out</a:t>
            </a:r>
            <a:r>
              <a:rPr lang="ru-RU" dirty="0">
                <a:solidFill>
                  <a:schemeClr val="bg1"/>
                </a:solidFill>
                <a:latin typeface="Calibri" panose="020F0502020204030204" pitchFamily="34" charset="0"/>
              </a:rPr>
              <a:t>) в точности совпадают</a:t>
            </a:r>
          </a:p>
        </p:txBody>
      </p:sp>
      <p:sp>
        <p:nvSpPr>
          <p:cNvPr id="10" name="Rounded Rectangle 9"/>
          <p:cNvSpPr/>
          <p:nvPr/>
        </p:nvSpPr>
        <p:spPr bwMode="auto">
          <a:xfrm>
            <a:off x="266701" y="5107495"/>
            <a:ext cx="8648698" cy="9906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marL="285750" indent="-285750" algn="just" defTabSz="457200">
              <a:lnSpc>
                <a:spcPct val="90000"/>
              </a:lnSpc>
              <a:buFont typeface="Wingdings" pitchFamily="2" charset="2"/>
              <a:buChar char="ü"/>
              <a:tabLst>
                <a:tab pos="457200" algn="l"/>
              </a:tabLst>
            </a:pPr>
            <a:r>
              <a:rPr lang="ru-RU" dirty="0">
                <a:solidFill>
                  <a:schemeClr val="bg1"/>
                </a:solidFill>
                <a:latin typeface="Calibri" panose="020F0502020204030204" pitchFamily="34" charset="0"/>
              </a:rPr>
              <a:t>Класс может быть более доступным, чем его базовый интерфейс</a:t>
            </a:r>
          </a:p>
          <a:p>
            <a:pPr marL="285750" indent="-285750" algn="just" defTabSz="457200">
              <a:lnSpc>
                <a:spcPct val="90000"/>
              </a:lnSpc>
              <a:buFont typeface="Wingdings" pitchFamily="2" charset="2"/>
              <a:buChar char="ü"/>
              <a:tabLst>
                <a:tab pos="457200" algn="l"/>
              </a:tabLst>
            </a:pPr>
            <a:r>
              <a:rPr lang="ru-RU" dirty="0">
                <a:solidFill>
                  <a:schemeClr val="bg1"/>
                </a:solidFill>
                <a:latin typeface="Calibri" panose="020F0502020204030204" pitchFamily="34" charset="0"/>
              </a:rPr>
              <a:t>Интерфейс не может быть более доступным, чем его базовый интерфейс</a:t>
            </a:r>
          </a:p>
        </p:txBody>
      </p:sp>
      <p:sp>
        <p:nvSpPr>
          <p:cNvPr id="15" name="Скругленный прямоугольник 14"/>
          <p:cNvSpPr/>
          <p:nvPr/>
        </p:nvSpPr>
        <p:spPr bwMode="auto">
          <a:xfrm>
            <a:off x="252844" y="4450427"/>
            <a:ext cx="8662555" cy="528823"/>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Реализация метода может быть как виртуальной так и не виртуальной</a:t>
            </a:r>
          </a:p>
        </p:txBody>
      </p:sp>
      <p:sp>
        <p:nvSpPr>
          <p:cNvPr id="3" name="Правая фигурная скобка 2"/>
          <p:cNvSpPr/>
          <p:nvPr/>
        </p:nvSpPr>
        <p:spPr>
          <a:xfrm>
            <a:off x="2971800" y="1510200"/>
            <a:ext cx="609600" cy="1028700"/>
          </a:xfrm>
          <a:prstGeom prst="rightBrace">
            <a:avLst>
              <a:gd name="adj1" fmla="val 29546"/>
              <a:gd name="adj2" fmla="val 50000"/>
            </a:avLst>
          </a:prstGeom>
          <a:ln w="57150">
            <a:solidFill>
              <a:schemeClr val="accent3">
                <a:lumMod val="50000"/>
              </a:schemeClr>
            </a:solidFill>
            <a:prstDash val="sysDot"/>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7" name="Прямая со стрелкой 16"/>
          <p:cNvCxnSpPr>
            <a:stCxn id="5" idx="1"/>
          </p:cNvCxnSpPr>
          <p:nvPr/>
        </p:nvCxnSpPr>
        <p:spPr>
          <a:xfrm flipH="1">
            <a:off x="1295400" y="1200020"/>
            <a:ext cx="2514600" cy="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Создание и реализация интерфейсов</a:t>
            </a:r>
          </a:p>
        </p:txBody>
      </p:sp>
      <p:sp>
        <p:nvSpPr>
          <p:cNvPr id="4" name="Flowchart: Document 3"/>
          <p:cNvSpPr/>
          <p:nvPr/>
        </p:nvSpPr>
        <p:spPr bwMode="auto">
          <a:xfrm>
            <a:off x="228600" y="822813"/>
            <a:ext cx="8686800" cy="3429000"/>
          </a:xfrm>
          <a:prstGeom prst="flowChartDocument">
            <a:avLst/>
          </a:prstGeom>
          <a:ln>
            <a:solidFill>
              <a:schemeClr val="accent3">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class </a:t>
            </a:r>
            <a:r>
              <a:rPr lang="ru-RU" sz="1600" dirty="0" err="1">
                <a:solidFill>
                  <a:schemeClr val="accent3">
                    <a:lumMod val="50000"/>
                  </a:schemeClr>
                </a:solidFill>
                <a:latin typeface="Consolas" pitchFamily="49" charset="0"/>
                <a:cs typeface="Consolas" pitchFamily="49" charset="0"/>
              </a:rPr>
              <a:t>Calculator</a:t>
            </a:r>
            <a:r>
              <a:rPr lang="ru-RU" sz="1600" dirty="0">
                <a:solidFill>
                  <a:schemeClr val="accent3">
                    <a:lumMod val="50000"/>
                  </a:schemeClr>
                </a:solidFill>
                <a:latin typeface="Consolas" pitchFamily="49" charset="0"/>
                <a:cs typeface="Consolas" pitchFamily="49" charset="0"/>
              </a:rPr>
              <a:t> : </a:t>
            </a:r>
            <a:r>
              <a:rPr lang="ru-RU" sz="1600" b="1" dirty="0" err="1">
                <a:solidFill>
                  <a:schemeClr val="accent3">
                    <a:lumMod val="50000"/>
                  </a:schemeClr>
                </a:solidFill>
                <a:latin typeface="Consolas" pitchFamily="49" charset="0"/>
                <a:cs typeface="Consolas" pitchFamily="49" charset="0"/>
              </a:rPr>
              <a:t>ICalculator</a:t>
            </a:r>
            <a:r>
              <a:rPr lang="ru-RU" sz="1600" b="1" dirty="0">
                <a:solidFill>
                  <a:schemeClr val="accent3">
                    <a:lumMod val="50000"/>
                  </a:schemeClr>
                </a:solidFill>
                <a:latin typeface="Consolas" pitchFamily="49" charset="0"/>
                <a:cs typeface="Consolas" pitchFamily="49" charset="0"/>
              </a:rPr>
              <a:t>, IComparable</a:t>
            </a: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public double Add() {. . .}</a:t>
            </a:r>
          </a:p>
          <a:p>
            <a:r>
              <a:rPr lang="ru-RU" sz="1600" dirty="0">
                <a:solidFill>
                  <a:schemeClr val="accent3">
                    <a:lumMod val="50000"/>
                  </a:schemeClr>
                </a:solidFill>
                <a:latin typeface="Consolas" pitchFamily="49" charset="0"/>
                <a:cs typeface="Consolas" pitchFamily="49" charset="0"/>
              </a:rPr>
              <a:t>    public double </a:t>
            </a:r>
            <a:r>
              <a:rPr lang="ru-RU" sz="1600" dirty="0" err="1">
                <a:solidFill>
                  <a:schemeClr val="accent3">
                    <a:lumMod val="50000"/>
                  </a:schemeClr>
                </a:solidFill>
                <a:latin typeface="Consolas" pitchFamily="49" charset="0"/>
                <a:cs typeface="Consolas" pitchFamily="49" charset="0"/>
              </a:rPr>
              <a:t>Subtract</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public double </a:t>
            </a:r>
            <a:r>
              <a:rPr lang="ru-RU" sz="1600" dirty="0" err="1">
                <a:solidFill>
                  <a:schemeClr val="accent3">
                    <a:lumMod val="50000"/>
                  </a:schemeClr>
                </a:solidFill>
                <a:latin typeface="Consolas" pitchFamily="49" charset="0"/>
                <a:cs typeface="Consolas" pitchFamily="49" charset="0"/>
              </a:rPr>
              <a:t>Multiply</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public double </a:t>
            </a:r>
            <a:r>
              <a:rPr lang="ru-RU" sz="1600" dirty="0" err="1">
                <a:solidFill>
                  <a:schemeClr val="accent3">
                    <a:lumMod val="50000"/>
                  </a:schemeClr>
                </a:solidFill>
                <a:latin typeface="Consolas" pitchFamily="49" charset="0"/>
                <a:cs typeface="Consolas" pitchFamily="49" charset="0"/>
              </a:rPr>
              <a:t>Divide</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public int </a:t>
            </a:r>
            <a:r>
              <a:rPr lang="ru-RU" sz="1600" dirty="0" err="1">
                <a:solidFill>
                  <a:schemeClr val="accent3">
                    <a:lumMod val="50000"/>
                  </a:schemeClr>
                </a:solidFill>
                <a:latin typeface="Consolas" pitchFamily="49" charset="0"/>
                <a:cs typeface="Consolas" pitchFamily="49" charset="0"/>
              </a:rPr>
              <a:t>CompareTo</a:t>
            </a:r>
            <a:r>
              <a:rPr lang="ru-RU" sz="1600" dirty="0">
                <a:solidFill>
                  <a:schemeClr val="accent3">
                    <a:lumMod val="50000"/>
                  </a:schemeClr>
                </a:solidFill>
                <a:latin typeface="Consolas" pitchFamily="49" charset="0"/>
                <a:cs typeface="Consolas" pitchFamily="49" charset="0"/>
              </a:rPr>
              <a:t>(Object </a:t>
            </a:r>
            <a:r>
              <a:rPr lang="ru-RU" sz="1600" dirty="0" err="1">
                <a:solidFill>
                  <a:schemeClr val="accent3">
                    <a:lumMod val="50000"/>
                  </a:schemeClr>
                </a:solidFill>
                <a:latin typeface="Consolas" pitchFamily="49" charset="0"/>
                <a:cs typeface="Consolas" pitchFamily="49" charset="0"/>
              </a:rPr>
              <a:t>obj</a:t>
            </a:r>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a:t>
            </a:r>
          </a:p>
        </p:txBody>
      </p:sp>
      <p:sp>
        <p:nvSpPr>
          <p:cNvPr id="5" name="Rounded Rectangle 4"/>
          <p:cNvSpPr/>
          <p:nvPr/>
        </p:nvSpPr>
        <p:spPr bwMode="auto">
          <a:xfrm>
            <a:off x="228600" y="4488106"/>
            <a:ext cx="8686800" cy="76200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Класс может иметь только один базовый класса, однако он может реализовывать несколько интерфейсов</a:t>
            </a:r>
          </a:p>
        </p:txBody>
      </p:sp>
      <p:pic>
        <p:nvPicPr>
          <p:cNvPr id="7" name="Picture 2" descr="C:\Work in Progress\Microsoft\VAT\MSL_PNG_Object_Library\Event.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7924800" y="4876033"/>
            <a:ext cx="990600" cy="755650"/>
          </a:xfrm>
          <a:prstGeom prst="rect">
            <a:avLst/>
          </a:prstGeom>
          <a:noFill/>
          <a:ln w="9525">
            <a:noFill/>
            <a:miter lim="800000"/>
            <a:headEnd/>
            <a:tailEnd/>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Использование интерфейсных ссылок</a:t>
            </a:r>
          </a:p>
        </p:txBody>
      </p:sp>
      <p:sp>
        <p:nvSpPr>
          <p:cNvPr id="9" name="Flowchart: Document 8"/>
          <p:cNvSpPr/>
          <p:nvPr/>
        </p:nvSpPr>
        <p:spPr bwMode="auto">
          <a:xfrm>
            <a:off x="228600" y="762000"/>
            <a:ext cx="8686800" cy="1371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defRPr/>
            </a:pPr>
            <a:r>
              <a:rPr lang="ru-RU" sz="1600">
                <a:latin typeface="Consolas" pitchFamily="49" charset="0"/>
                <a:cs typeface="Consolas" pitchFamily="49" charset="0"/>
              </a:rPr>
              <a:t>class Calculator : ICalculator</a:t>
            </a:r>
          </a:p>
          <a:p>
            <a:pPr defTabSz="457200">
              <a:lnSpc>
                <a:spcPct val="90000"/>
              </a:lnSpc>
              <a:tabLst>
                <a:tab pos="457200" algn="l"/>
              </a:tabLst>
              <a:defRPr/>
            </a:pPr>
            <a:r>
              <a:rPr lang="ru-RU" sz="1600">
                <a:latin typeface="Consolas" pitchFamily="49" charset="0"/>
                <a:cs typeface="Consolas" pitchFamily="49" charset="0"/>
              </a:rPr>
              <a:t>{</a:t>
            </a:r>
          </a:p>
          <a:p>
            <a:pPr defTabSz="457200">
              <a:lnSpc>
                <a:spcPct val="90000"/>
              </a:lnSpc>
              <a:tabLst>
                <a:tab pos="457200" algn="l"/>
              </a:tabLst>
              <a:defRPr/>
            </a:pPr>
            <a:r>
              <a:rPr lang="ru-RU" sz="1600">
                <a:latin typeface="Consolas" pitchFamily="49" charset="0"/>
                <a:cs typeface="Consolas" pitchFamily="49" charset="0"/>
              </a:rPr>
              <a:t>    ...</a:t>
            </a:r>
          </a:p>
          <a:p>
            <a:pPr defTabSz="457200">
              <a:lnSpc>
                <a:spcPct val="90000"/>
              </a:lnSpc>
              <a:tabLst>
                <a:tab pos="457200" algn="l"/>
              </a:tabLst>
              <a:defRPr/>
            </a:pPr>
            <a:r>
              <a:rPr lang="ru-RU" sz="1600">
                <a:latin typeface="Consolas" pitchFamily="49" charset="0"/>
                <a:cs typeface="Consolas" pitchFamily="49" charset="0"/>
              </a:rPr>
              <a:t>}</a:t>
            </a:r>
          </a:p>
        </p:txBody>
      </p:sp>
      <p:sp>
        <p:nvSpPr>
          <p:cNvPr id="10" name="Flowchart: Document 9"/>
          <p:cNvSpPr/>
          <p:nvPr/>
        </p:nvSpPr>
        <p:spPr bwMode="auto">
          <a:xfrm>
            <a:off x="3174558" y="1196169"/>
            <a:ext cx="5740842" cy="1185081"/>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 </a:t>
            </a:r>
            <a:r>
              <a:rPr lang="ru-RU" sz="1600" dirty="0" err="1">
                <a:latin typeface="Consolas" pitchFamily="49" charset="0"/>
                <a:cs typeface="Consolas" pitchFamily="49" charset="0"/>
              </a:rPr>
              <a:t>сalculator</a:t>
            </a:r>
            <a:r>
              <a:rPr lang="ru-RU" sz="1600" dirty="0">
                <a:latin typeface="Consolas" pitchFamily="49" charset="0"/>
                <a:cs typeface="Consolas" pitchFamily="49" charset="0"/>
              </a:rPr>
              <a:t> = </a:t>
            </a:r>
            <a:r>
              <a:rPr lang="ru-RU" sz="1600" dirty="0" err="1">
                <a:latin typeface="Consolas" pitchFamily="49" charset="0"/>
                <a:cs typeface="Consolas" pitchFamily="49" charset="0"/>
              </a:rPr>
              <a:t>new</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a:t>
            </a:r>
          </a:p>
          <a:p>
            <a:r>
              <a:rPr lang="ru-RU" sz="1600" dirty="0" err="1">
                <a:latin typeface="Consolas" pitchFamily="49" charset="0"/>
                <a:cs typeface="Consolas" pitchFamily="49" charset="0"/>
              </a:rPr>
              <a:t>ICalculator</a:t>
            </a:r>
            <a:r>
              <a:rPr lang="ru-RU" sz="1600" dirty="0">
                <a:latin typeface="Consolas" pitchFamily="49" charset="0"/>
                <a:cs typeface="Consolas" pitchFamily="49" charset="0"/>
              </a:rPr>
              <a:t> </a:t>
            </a:r>
            <a:r>
              <a:rPr lang="ru-RU" sz="1600" dirty="0" err="1">
                <a:latin typeface="Consolas" pitchFamily="49" charset="0"/>
                <a:cs typeface="Consolas" pitchFamily="49" charset="0"/>
              </a:rPr>
              <a:t>сalc</a:t>
            </a:r>
            <a:r>
              <a:rPr lang="ru-RU" sz="1600" dirty="0">
                <a:latin typeface="Consolas" pitchFamily="49" charset="0"/>
                <a:cs typeface="Consolas" pitchFamily="49" charset="0"/>
              </a:rPr>
              <a:t> = </a:t>
            </a:r>
            <a:r>
              <a:rPr lang="ru-RU" sz="1600" dirty="0" err="1">
                <a:latin typeface="Consolas" pitchFamily="49" charset="0"/>
                <a:cs typeface="Consolas" pitchFamily="49" charset="0"/>
              </a:rPr>
              <a:t>сalculator</a:t>
            </a:r>
            <a:r>
              <a:rPr lang="ru-RU" sz="1600" dirty="0">
                <a:latin typeface="Consolas" pitchFamily="49" charset="0"/>
                <a:cs typeface="Consolas" pitchFamily="49" charset="0"/>
              </a:rPr>
              <a:t>;</a:t>
            </a:r>
          </a:p>
        </p:txBody>
      </p:sp>
      <p:sp>
        <p:nvSpPr>
          <p:cNvPr id="11" name="Rounded Rectangle 10"/>
          <p:cNvSpPr/>
          <p:nvPr/>
        </p:nvSpPr>
        <p:spPr bwMode="auto">
          <a:xfrm>
            <a:off x="228600" y="2169090"/>
            <a:ext cx="8686800" cy="993210"/>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Как можно ссылаться на объект с помощью ссылочной переменной класса, находящегося выше в иерархии наследования, так можно ссылаться на объект с помощью переменной интерфейса, который реализует  этот класс</a:t>
            </a:r>
          </a:p>
        </p:txBody>
      </p:sp>
      <p:sp>
        <p:nvSpPr>
          <p:cNvPr id="12" name="Rounded Rectangle 11"/>
          <p:cNvSpPr/>
          <p:nvPr/>
        </p:nvSpPr>
        <p:spPr bwMode="auto">
          <a:xfrm>
            <a:off x="216228" y="3297021"/>
            <a:ext cx="8704391" cy="955231"/>
          </a:xfrm>
          <a:prstGeom prst="roundRect">
            <a:avLst/>
          </a:prstGeom>
          <a:solidFill>
            <a:schemeClr val="accent2">
              <a:lumMod val="50000"/>
            </a:schemeClr>
          </a:solidFill>
          <a:ln>
            <a:solidFill>
              <a:schemeClr val="accent3">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Нельзя присвоить объект </a:t>
            </a:r>
            <a:r>
              <a:rPr lang="ru-RU" dirty="0" err="1">
                <a:solidFill>
                  <a:schemeClr val="bg1"/>
                </a:solidFill>
                <a:latin typeface="Calibri" panose="020F0502020204030204" pitchFamily="34" charset="0"/>
              </a:rPr>
              <a:t>ICalculator</a:t>
            </a:r>
            <a:r>
              <a:rPr lang="ru-RU" dirty="0">
                <a:solidFill>
                  <a:schemeClr val="bg1"/>
                </a:solidFill>
                <a:latin typeface="Calibri" panose="020F0502020204030204" pitchFamily="34" charset="0"/>
              </a:rPr>
              <a:t> переменной </a:t>
            </a:r>
            <a:r>
              <a:rPr lang="ru-RU" dirty="0" err="1">
                <a:solidFill>
                  <a:schemeClr val="bg1"/>
                </a:solidFill>
                <a:latin typeface="Calibri" panose="020F0502020204030204" pitchFamily="34" charset="0"/>
              </a:rPr>
              <a:t>Calculator</a:t>
            </a:r>
            <a:r>
              <a:rPr lang="ru-RU" dirty="0">
                <a:solidFill>
                  <a:schemeClr val="bg1"/>
                </a:solidFill>
                <a:latin typeface="Calibri" panose="020F0502020204030204" pitchFamily="34" charset="0"/>
              </a:rPr>
              <a:t> без приведения, предварительно не проверив, является ли он ссылкой на объект </a:t>
            </a:r>
            <a:r>
              <a:rPr lang="ru-RU" dirty="0" err="1">
                <a:solidFill>
                  <a:schemeClr val="bg1"/>
                </a:solidFill>
                <a:latin typeface="Calibri" panose="020F0502020204030204" pitchFamily="34" charset="0"/>
              </a:rPr>
              <a:t>Calculator</a:t>
            </a:r>
            <a:r>
              <a:rPr lang="ru-RU" dirty="0">
                <a:solidFill>
                  <a:schemeClr val="bg1"/>
                </a:solidFill>
                <a:latin typeface="Calibri" panose="020F0502020204030204" pitchFamily="34" charset="0"/>
              </a:rPr>
              <a:t>, а не на какой-нибудь другой класс, также реализующий интерфейс </a:t>
            </a:r>
            <a:r>
              <a:rPr lang="ru-RU" dirty="0" err="1">
                <a:solidFill>
                  <a:schemeClr val="bg1"/>
                </a:solidFill>
                <a:latin typeface="Calibri" panose="020F0502020204030204" pitchFamily="34" charset="0"/>
              </a:rPr>
              <a:t>ICalculator</a:t>
            </a:r>
            <a:endParaRPr lang="ru-RU" dirty="0">
              <a:solidFill>
                <a:schemeClr val="bg1"/>
              </a:solidFill>
              <a:latin typeface="Calibri" panose="020F0502020204030204" pitchFamily="34" charset="0"/>
            </a:endParaRPr>
          </a:p>
        </p:txBody>
      </p:sp>
      <p:sp>
        <p:nvSpPr>
          <p:cNvPr id="13" name="Flowchart: Document 12"/>
          <p:cNvSpPr/>
          <p:nvPr/>
        </p:nvSpPr>
        <p:spPr bwMode="auto">
          <a:xfrm>
            <a:off x="228600" y="4386973"/>
            <a:ext cx="8686800" cy="10287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defRPr/>
            </a:pP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 </a:t>
            </a:r>
            <a:r>
              <a:rPr lang="ru-RU" sz="1600" dirty="0" err="1">
                <a:latin typeface="Consolas" pitchFamily="49" charset="0"/>
                <a:cs typeface="Consolas" pitchFamily="49" charset="0"/>
              </a:rPr>
              <a:t>сalc</a:t>
            </a:r>
            <a:r>
              <a:rPr lang="en-US" sz="1600" dirty="0">
                <a:latin typeface="Consolas" pitchFamily="49" charset="0"/>
                <a:cs typeface="Consolas" pitchFamily="49" charset="0"/>
              </a:rPr>
              <a:t>Again</a:t>
            </a:r>
            <a:r>
              <a:rPr lang="ru-RU" sz="1600" dirty="0">
                <a:latin typeface="Consolas" pitchFamily="49" charset="0"/>
                <a:cs typeface="Consolas" pitchFamily="49" charset="0"/>
              </a:rPr>
              <a:t> = </a:t>
            </a:r>
            <a:r>
              <a:rPr lang="ru-RU" sz="1600" dirty="0" err="1">
                <a:latin typeface="Consolas" pitchFamily="49" charset="0"/>
                <a:cs typeface="Consolas" pitchFamily="49" charset="0"/>
              </a:rPr>
              <a:t>сalc</a:t>
            </a:r>
            <a:r>
              <a:rPr lang="ru-RU" sz="1600" dirty="0">
                <a:latin typeface="Consolas" pitchFamily="49" charset="0"/>
                <a:cs typeface="Consolas" pitchFamily="49" charset="0"/>
              </a:rPr>
              <a:t> </a:t>
            </a:r>
            <a:r>
              <a:rPr lang="ru-RU" sz="1600" b="1" dirty="0" err="1">
                <a:latin typeface="Consolas" pitchFamily="49" charset="0"/>
                <a:cs typeface="Consolas" pitchFamily="49" charset="0"/>
              </a:rPr>
              <a:t>as</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a:t>
            </a:r>
          </a:p>
          <a:p>
            <a:pPr defTabSz="457200">
              <a:lnSpc>
                <a:spcPct val="90000"/>
              </a:lnSpc>
              <a:tabLst>
                <a:tab pos="457200" algn="l"/>
              </a:tabLst>
              <a:defRPr/>
            </a:pPr>
            <a:r>
              <a:rPr lang="ru-RU" sz="1600" dirty="0" err="1">
                <a:latin typeface="Consolas" pitchFamily="49" charset="0"/>
                <a:cs typeface="Consolas" pitchFamily="49" charset="0"/>
              </a:rPr>
              <a:t>bool</a:t>
            </a:r>
            <a:r>
              <a:rPr lang="ru-RU" sz="1600" dirty="0">
                <a:latin typeface="Consolas" pitchFamily="49" charset="0"/>
                <a:cs typeface="Consolas" pitchFamily="49" charset="0"/>
              </a:rPr>
              <a:t> </a:t>
            </a:r>
            <a:r>
              <a:rPr lang="ru-RU" sz="1600" dirty="0" err="1">
                <a:latin typeface="Consolas" pitchFamily="49" charset="0"/>
                <a:cs typeface="Consolas" pitchFamily="49" charset="0"/>
              </a:rPr>
              <a:t>isCalc</a:t>
            </a:r>
            <a:r>
              <a:rPr lang="ru-RU" sz="1600" dirty="0">
                <a:latin typeface="Consolas" pitchFamily="49" charset="0"/>
                <a:cs typeface="Consolas" pitchFamily="49" charset="0"/>
              </a:rPr>
              <a:t> = </a:t>
            </a:r>
            <a:r>
              <a:rPr lang="ru-RU" sz="1600" dirty="0" err="1">
                <a:latin typeface="Consolas" pitchFamily="49" charset="0"/>
                <a:cs typeface="Consolas" pitchFamily="49" charset="0"/>
              </a:rPr>
              <a:t>сalс</a:t>
            </a:r>
            <a:r>
              <a:rPr lang="ru-RU" sz="1600" dirty="0">
                <a:latin typeface="Consolas" pitchFamily="49" charset="0"/>
                <a:cs typeface="Consolas" pitchFamily="49" charset="0"/>
              </a:rPr>
              <a:t> </a:t>
            </a:r>
            <a:r>
              <a:rPr lang="ru-RU" sz="1600" b="1"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a:t>
            </a:r>
          </a:p>
        </p:txBody>
      </p:sp>
      <p:sp>
        <p:nvSpPr>
          <p:cNvPr id="14" name="Flowchart: Document 13"/>
          <p:cNvSpPr/>
          <p:nvPr/>
        </p:nvSpPr>
        <p:spPr bwMode="auto">
          <a:xfrm>
            <a:off x="239982" y="5257800"/>
            <a:ext cx="8675418" cy="889396"/>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defRPr/>
            </a:pPr>
            <a:r>
              <a:rPr lang="ru-RU" sz="1600" dirty="0" err="1">
                <a:latin typeface="Consolas" pitchFamily="49" charset="0"/>
                <a:cs typeface="Consolas" pitchFamily="49" charset="0"/>
              </a:rPr>
              <a:t>ICalculator</a:t>
            </a:r>
            <a:r>
              <a:rPr lang="ru-RU" sz="1600" dirty="0">
                <a:latin typeface="Consolas" pitchFamily="49" charset="0"/>
                <a:cs typeface="Consolas" pitchFamily="49" charset="0"/>
              </a:rPr>
              <a:t> </a:t>
            </a:r>
            <a:r>
              <a:rPr lang="ru-RU" sz="1600" dirty="0" err="1">
                <a:latin typeface="Consolas" pitchFamily="49" charset="0"/>
                <a:cs typeface="Consolas" pitchFamily="49" charset="0"/>
              </a:rPr>
              <a:t>iCalc</a:t>
            </a:r>
            <a:r>
              <a:rPr lang="ru-RU" sz="1600" dirty="0">
                <a:latin typeface="Consolas" pitchFamily="49" charset="0"/>
                <a:cs typeface="Consolas" pitchFamily="49" charset="0"/>
              </a:rPr>
              <a:t> = </a:t>
            </a:r>
            <a:r>
              <a:rPr lang="ru-RU" sz="1600" dirty="0" err="1">
                <a:latin typeface="Consolas" pitchFamily="49" charset="0"/>
                <a:cs typeface="Consolas" pitchFamily="49" charset="0"/>
              </a:rPr>
              <a:t>сalculator</a:t>
            </a:r>
            <a:r>
              <a:rPr lang="ru-RU" sz="1600" dirty="0">
                <a:latin typeface="Consolas" pitchFamily="49" charset="0"/>
                <a:cs typeface="Consolas" pitchFamily="49" charset="0"/>
              </a:rPr>
              <a:t> </a:t>
            </a:r>
            <a:r>
              <a:rPr lang="ru-RU" sz="1600" b="1" dirty="0" err="1">
                <a:latin typeface="Consolas" pitchFamily="49" charset="0"/>
                <a:cs typeface="Consolas" pitchFamily="49" charset="0"/>
              </a:rPr>
              <a:t>as</a:t>
            </a:r>
            <a:r>
              <a:rPr lang="ru-RU" sz="1600" dirty="0">
                <a:latin typeface="Consolas" pitchFamily="49" charset="0"/>
                <a:cs typeface="Consolas" pitchFamily="49" charset="0"/>
              </a:rPr>
              <a:t> </a:t>
            </a:r>
            <a:r>
              <a:rPr lang="ru-RU" sz="1600" dirty="0" err="1">
                <a:latin typeface="Consolas" pitchFamily="49" charset="0"/>
                <a:cs typeface="Consolas" pitchFamily="49" charset="0"/>
              </a:rPr>
              <a:t>ICalculator</a:t>
            </a:r>
            <a:r>
              <a:rPr lang="ru-RU" sz="1600" dirty="0">
                <a:latin typeface="Consolas" pitchFamily="49" charset="0"/>
                <a:cs typeface="Consolas" pitchFamily="49" charset="0"/>
              </a:rPr>
              <a:t>;</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Использование интерфейсных ссылок</a:t>
            </a:r>
          </a:p>
        </p:txBody>
      </p:sp>
      <p:sp>
        <p:nvSpPr>
          <p:cNvPr id="4" name="Flowchart: Document 3"/>
          <p:cNvSpPr/>
          <p:nvPr/>
        </p:nvSpPr>
        <p:spPr bwMode="auto">
          <a:xfrm>
            <a:off x="152400" y="2167719"/>
            <a:ext cx="8763000" cy="16002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a:latin typeface="Consolas" pitchFamily="49" charset="0"/>
                <a:cs typeface="Consolas" pitchFamily="49" charset="0"/>
              </a:rPr>
              <a:t>int PerformAnalysis(ICalculator calculator)</a:t>
            </a:r>
          </a:p>
          <a:p>
            <a:r>
              <a:rPr lang="ru-RU" sz="1600">
                <a:latin typeface="Consolas" pitchFamily="49" charset="0"/>
                <a:cs typeface="Consolas" pitchFamily="49" charset="0"/>
              </a:rPr>
              <a:t>{</a:t>
            </a:r>
          </a:p>
          <a:p>
            <a:r>
              <a:rPr lang="ru-RU" sz="1600">
                <a:latin typeface="Consolas" pitchFamily="49" charset="0"/>
                <a:cs typeface="Consolas" pitchFamily="49" charset="0"/>
              </a:rPr>
              <a:t>    ...</a:t>
            </a:r>
          </a:p>
          <a:p>
            <a:r>
              <a:rPr lang="ru-RU" sz="1600">
                <a:latin typeface="Consolas" pitchFamily="49" charset="0"/>
                <a:cs typeface="Consolas" pitchFamily="49" charset="0"/>
              </a:rPr>
              <a:t>}</a:t>
            </a:r>
          </a:p>
        </p:txBody>
      </p:sp>
      <p:sp>
        <p:nvSpPr>
          <p:cNvPr id="5" name="Rounded Rectangle 4"/>
          <p:cNvSpPr/>
          <p:nvPr/>
        </p:nvSpPr>
        <p:spPr bwMode="auto">
          <a:xfrm>
            <a:off x="152400" y="762000"/>
            <a:ext cx="8763000" cy="12192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Техника ссылок на объект через интерфейс полезна, поскольку позволяет определить методы, которые могут принимать различные типы в качестве параметров, при условии, что типы реализуют указанный интерфейс</a:t>
            </a:r>
          </a:p>
        </p:txBody>
      </p:sp>
      <p:sp>
        <p:nvSpPr>
          <p:cNvPr id="6" name="Rounded Rectangle 5"/>
          <p:cNvSpPr/>
          <p:nvPr/>
        </p:nvSpPr>
        <p:spPr bwMode="auto">
          <a:xfrm>
            <a:off x="156446" y="3962400"/>
            <a:ext cx="8758954" cy="9144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a:solidFill>
                  <a:schemeClr val="bg1"/>
                </a:solidFill>
                <a:latin typeface="Calibri" panose="020F0502020204030204" pitchFamily="34" charset="0"/>
              </a:rPr>
              <a:t>При ссылке на объект через интерфейс, можно вызвать только методы, которые видны через интерфейс</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Явная и неявная реализация интерфейса</a:t>
            </a:r>
          </a:p>
        </p:txBody>
      </p:sp>
      <p:sp>
        <p:nvSpPr>
          <p:cNvPr id="4" name="Flowchart: Document 3"/>
          <p:cNvSpPr/>
          <p:nvPr/>
        </p:nvSpPr>
        <p:spPr bwMode="auto">
          <a:xfrm>
            <a:off x="228600" y="1143000"/>
            <a:ext cx="8686800" cy="19812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b="1"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interface ICalculator</a:t>
            </a: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double </a:t>
            </a:r>
            <a:r>
              <a:rPr lang="ru-RU" sz="1600" b="1" dirty="0">
                <a:solidFill>
                  <a:schemeClr val="accent3">
                    <a:lumMod val="50000"/>
                  </a:schemeClr>
                </a:solidFill>
                <a:latin typeface="Consolas" pitchFamily="49" charset="0"/>
                <a:cs typeface="Consolas" pitchFamily="49" charset="0"/>
              </a:rPr>
              <a:t>Add</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double </a:t>
            </a:r>
            <a:r>
              <a:rPr lang="ru-RU" sz="1600" b="1" dirty="0">
                <a:solidFill>
                  <a:schemeClr val="accent3">
                    <a:lumMod val="50000"/>
                  </a:schemeClr>
                </a:solidFill>
                <a:latin typeface="Consolas" pitchFamily="49" charset="0"/>
                <a:cs typeface="Consolas" pitchFamily="49" charset="0"/>
              </a:rPr>
              <a:t>Subtract</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double Multiply();</a:t>
            </a:r>
          </a:p>
          <a:p>
            <a:r>
              <a:rPr lang="ru-RU" sz="1600" dirty="0">
                <a:solidFill>
                  <a:schemeClr val="accent3">
                    <a:lumMod val="50000"/>
                  </a:schemeClr>
                </a:solidFill>
                <a:latin typeface="Consolas" pitchFamily="49" charset="0"/>
                <a:cs typeface="Consolas" pitchFamily="49" charset="0"/>
              </a:rPr>
              <a:t>    double Divide();</a:t>
            </a:r>
          </a:p>
          <a:p>
            <a:r>
              <a:rPr lang="ru-RU" sz="1600" dirty="0">
                <a:solidFill>
                  <a:schemeClr val="accent3">
                    <a:lumMod val="50000"/>
                  </a:schemeClr>
                </a:solidFill>
                <a:latin typeface="Consolas" pitchFamily="49" charset="0"/>
                <a:cs typeface="Consolas" pitchFamily="49" charset="0"/>
              </a:rPr>
              <a:t>}</a:t>
            </a:r>
          </a:p>
        </p:txBody>
      </p:sp>
      <p:sp>
        <p:nvSpPr>
          <p:cNvPr id="6" name="Flowchart: Document 5"/>
          <p:cNvSpPr/>
          <p:nvPr/>
        </p:nvSpPr>
        <p:spPr bwMode="auto">
          <a:xfrm>
            <a:off x="227556" y="3246851"/>
            <a:ext cx="8687844" cy="1828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interface</a:t>
            </a:r>
            <a:r>
              <a:rPr lang="ru-RU" sz="1600" dirty="0">
                <a:latin typeface="Consolas" pitchFamily="49" charset="0"/>
                <a:cs typeface="Consolas" pitchFamily="49" charset="0"/>
              </a:rPr>
              <a:t> </a:t>
            </a:r>
            <a:r>
              <a:rPr lang="ru-RU" sz="1600" dirty="0" err="1">
                <a:latin typeface="Consolas" pitchFamily="49" charset="0"/>
                <a:cs typeface="Consolas" pitchFamily="49" charset="0"/>
              </a:rPr>
              <a:t>ITaxCalculator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Add</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Subtract</a:t>
            </a:r>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8" name="Rounded Rectangle 7"/>
          <p:cNvSpPr/>
          <p:nvPr/>
        </p:nvSpPr>
        <p:spPr bwMode="auto">
          <a:xfrm>
            <a:off x="228600" y="578825"/>
            <a:ext cx="8686800" cy="564175"/>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Неявная реализация интерфейса</a:t>
            </a:r>
          </a:p>
        </p:txBody>
      </p:sp>
      <p:sp>
        <p:nvSpPr>
          <p:cNvPr id="9" name="Rounded Rectangle 8"/>
          <p:cNvSpPr/>
          <p:nvPr/>
        </p:nvSpPr>
        <p:spPr bwMode="auto">
          <a:xfrm>
            <a:off x="227556" y="5509626"/>
            <a:ext cx="8687844" cy="662574"/>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Методы каких интерфейсов ICalculator или ITaxCalculator реализуют методы Add и Subtract</a:t>
            </a:r>
          </a:p>
        </p:txBody>
      </p:sp>
      <p:pic>
        <p:nvPicPr>
          <p:cNvPr id="10" name="Picture 3" descr="C:\Work in Progress\Microsoft\VAT\MSL_PNG_Object_Library\QuestionMark.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8395635" y="4990896"/>
            <a:ext cx="498888" cy="594930"/>
          </a:xfrm>
          <a:prstGeom prst="rect">
            <a:avLst/>
          </a:prstGeom>
          <a:noFill/>
          <a:ln w="9525">
            <a:noFill/>
            <a:miter lim="800000"/>
            <a:headEnd/>
            <a:tailEnd/>
          </a:ln>
        </p:spPr>
      </p:pic>
      <p:sp>
        <p:nvSpPr>
          <p:cNvPr id="11" name="Flowchart: Document 4"/>
          <p:cNvSpPr/>
          <p:nvPr/>
        </p:nvSpPr>
        <p:spPr bwMode="auto">
          <a:xfrm>
            <a:off x="4495800" y="1195975"/>
            <a:ext cx="4419600" cy="2209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solidFill>
                  <a:schemeClr val="accent3">
                    <a:lumMod val="50000"/>
                  </a:schemeClr>
                </a:solidFill>
                <a:latin typeface="Consolas" pitchFamily="49" charset="0"/>
                <a:cs typeface="Consolas" pitchFamily="49" charset="0"/>
              </a:rPr>
              <a:t>class</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Calculator</a:t>
            </a:r>
            <a:r>
              <a:rPr lang="ru-RU" sz="1600" dirty="0">
                <a:solidFill>
                  <a:schemeClr val="accent3">
                    <a:lumMod val="50000"/>
                  </a:schemeClr>
                </a:solidFill>
                <a:latin typeface="Consolas" pitchFamily="49" charset="0"/>
                <a:cs typeface="Consolas" pitchFamily="49" charset="0"/>
              </a:rPr>
              <a:t> : </a:t>
            </a:r>
            <a:r>
              <a:rPr lang="ru-RU" sz="1600" b="1" dirty="0" err="1">
                <a:solidFill>
                  <a:schemeClr val="accent3">
                    <a:lumMod val="50000"/>
                  </a:schemeClr>
                </a:solidFill>
                <a:latin typeface="Consolas" pitchFamily="49" charset="0"/>
                <a:cs typeface="Consolas" pitchFamily="49" charset="0"/>
              </a:rPr>
              <a:t>ICalculator</a:t>
            </a:r>
            <a:endParaRPr lang="ru-RU" sz="1600" b="1"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public</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double</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Add</a:t>
            </a:r>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public</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double</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Subtract</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public</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double</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Multiply</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public</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double</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Divide</a:t>
            </a:r>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a:t>
            </a:r>
          </a:p>
        </p:txBody>
      </p:sp>
      <p:sp>
        <p:nvSpPr>
          <p:cNvPr id="12" name="Flowchart: Document 6"/>
          <p:cNvSpPr/>
          <p:nvPr/>
        </p:nvSpPr>
        <p:spPr bwMode="auto">
          <a:xfrm>
            <a:off x="3338186" y="3177175"/>
            <a:ext cx="5577214" cy="22860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 : </a:t>
            </a:r>
            <a:r>
              <a:rPr lang="ru-RU" sz="1600" b="1" dirty="0" err="1">
                <a:latin typeface="Consolas" pitchFamily="49" charset="0"/>
                <a:cs typeface="Consolas" pitchFamily="49" charset="0"/>
              </a:rPr>
              <a:t>IСalculator</a:t>
            </a:r>
            <a:r>
              <a:rPr lang="ru-RU" sz="1600" dirty="0">
                <a:latin typeface="Consolas" pitchFamily="49" charset="0"/>
                <a:cs typeface="Consolas" pitchFamily="49" charset="0"/>
              </a:rPr>
              <a:t>, </a:t>
            </a:r>
            <a:r>
              <a:rPr lang="ru-RU" sz="1600" b="1" dirty="0" err="1">
                <a:latin typeface="Consolas" pitchFamily="49" charset="0"/>
                <a:cs typeface="Consolas" pitchFamily="49" charset="0"/>
              </a:rPr>
              <a:t>ITaxCalculator</a:t>
            </a:r>
            <a:r>
              <a:rPr lang="ru-RU" sz="1600" b="1" dirty="0">
                <a:latin typeface="Consolas" pitchFamily="49" charset="0"/>
                <a:cs typeface="Consolas" pitchFamily="49" charset="0"/>
              </a:rPr>
              <a:t> </a:t>
            </a:r>
          </a:p>
          <a:p>
            <a:r>
              <a:rPr lang="ru-RU" sz="1600" dirty="0">
                <a:latin typeface="Consolas" pitchFamily="49" charset="0"/>
                <a:cs typeface="Consolas" pitchFamily="49" charset="0"/>
              </a:rPr>
              <a:t>{</a:t>
            </a:r>
          </a:p>
          <a:p>
            <a:r>
              <a:rPr lang="ru-RU" sz="1600" dirty="0">
                <a:solidFill>
                  <a:schemeClr val="tx1"/>
                </a:solidFill>
                <a:latin typeface="Consolas" pitchFamily="49" charset="0"/>
                <a:cs typeface="Consolas" pitchFamily="49" charset="0"/>
              </a:rPr>
              <a:t>    </a:t>
            </a:r>
            <a:r>
              <a:rPr lang="ru-RU" sz="1600" dirty="0" err="1">
                <a:solidFill>
                  <a:schemeClr val="tx1"/>
                </a:solidFill>
                <a:latin typeface="Consolas" pitchFamily="49" charset="0"/>
                <a:cs typeface="Consolas" pitchFamily="49" charset="0"/>
              </a:rPr>
              <a:t>public</a:t>
            </a:r>
            <a:r>
              <a:rPr lang="ru-RU" sz="1600" dirty="0">
                <a:solidFill>
                  <a:schemeClr val="tx1"/>
                </a:solidFill>
                <a:latin typeface="Consolas" pitchFamily="49" charset="0"/>
                <a:cs typeface="Consolas" pitchFamily="49" charset="0"/>
              </a:rPr>
              <a:t> </a:t>
            </a:r>
            <a:r>
              <a:rPr lang="ru-RU" sz="1600" dirty="0" err="1">
                <a:solidFill>
                  <a:schemeClr val="tx1"/>
                </a:solidFill>
                <a:latin typeface="Consolas" pitchFamily="49" charset="0"/>
                <a:cs typeface="Consolas" pitchFamily="49" charset="0"/>
              </a:rPr>
              <a:t>double</a:t>
            </a:r>
            <a:r>
              <a:rPr lang="ru-RU" sz="1600" dirty="0">
                <a:solidFill>
                  <a:schemeClr val="tx1"/>
                </a:solidFill>
                <a:latin typeface="Consolas" pitchFamily="49" charset="0"/>
                <a:cs typeface="Consolas" pitchFamily="49" charset="0"/>
              </a:rPr>
              <a:t> </a:t>
            </a:r>
            <a:r>
              <a:rPr lang="ru-RU" sz="1600" dirty="0" err="1">
                <a:solidFill>
                  <a:schemeClr val="tx1"/>
                </a:solidFill>
                <a:latin typeface="Consolas" pitchFamily="49" charset="0"/>
                <a:cs typeface="Consolas" pitchFamily="49" charset="0"/>
              </a:rPr>
              <a:t>Add</a:t>
            </a:r>
            <a:r>
              <a:rPr lang="ru-RU" sz="1600" dirty="0">
                <a:solidFill>
                  <a:schemeClr val="tx1"/>
                </a:solidFill>
                <a:latin typeface="Consolas" pitchFamily="49" charset="0"/>
                <a:cs typeface="Consolas" pitchFamily="49" charset="0"/>
              </a:rPr>
              <a:t>() {. .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dirty="0" err="1">
                <a:latin typeface="Consolas" pitchFamily="49" charset="0"/>
                <a:cs typeface="Consolas" pitchFamily="49" charset="0"/>
              </a:rPr>
              <a:t>Subtract</a:t>
            </a:r>
            <a:r>
              <a:rPr lang="ru-RU" sz="1600" dirty="0">
                <a:solidFill>
                  <a:schemeClr val="tx1"/>
                </a:solidFill>
                <a:latin typeface="Consolas" pitchFamily="49" charset="0"/>
                <a:cs typeface="Consolas" pitchFamily="49" charset="0"/>
              </a:rPr>
              <a:t> () {.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dirty="0" err="1">
                <a:latin typeface="Consolas" pitchFamily="49" charset="0"/>
                <a:cs typeface="Consolas" pitchFamily="49" charset="0"/>
              </a:rPr>
              <a:t>Multiply</a:t>
            </a:r>
            <a:r>
              <a:rPr lang="ru-RU" sz="1600" dirty="0">
                <a:solidFill>
                  <a:schemeClr val="tx1"/>
                </a:solidFill>
                <a:latin typeface="Consolas" pitchFamily="49" charset="0"/>
                <a:cs typeface="Consolas" pitchFamily="49" charset="0"/>
              </a:rPr>
              <a:t> () {.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dirty="0" err="1">
                <a:latin typeface="Consolas" pitchFamily="49" charset="0"/>
                <a:cs typeface="Consolas" pitchFamily="49" charset="0"/>
              </a:rPr>
              <a:t>Divide</a:t>
            </a:r>
            <a:r>
              <a:rPr lang="ru-RU" sz="1600" dirty="0">
                <a:solidFill>
                  <a:schemeClr val="tx1"/>
                </a:solidFill>
                <a:latin typeface="Consolas" pitchFamily="49" charset="0"/>
                <a:cs typeface="Consolas" pitchFamily="49" charset="0"/>
              </a:rPr>
              <a:t> () {. . .}</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Явная и неявная реализация интерфейса</a:t>
            </a:r>
          </a:p>
        </p:txBody>
      </p:sp>
      <p:sp>
        <p:nvSpPr>
          <p:cNvPr id="4" name="Flowchart: Document 3"/>
          <p:cNvSpPr/>
          <p:nvPr/>
        </p:nvSpPr>
        <p:spPr bwMode="auto">
          <a:xfrm>
            <a:off x="228600" y="762000"/>
            <a:ext cx="8763000" cy="5562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endParaRPr lang="ru-RU" sz="1600" dirty="0">
              <a:latin typeface="Consolas" pitchFamily="49" charset="0"/>
              <a:cs typeface="Consolas" pitchFamily="49" charset="0"/>
            </a:endParaRPr>
          </a:p>
          <a:p>
            <a:endParaRPr lang="ru-RU" sz="1600" dirty="0">
              <a:latin typeface="Consolas" pitchFamily="49" charset="0"/>
              <a:cs typeface="Consolas" pitchFamily="49" charset="0"/>
            </a:endParaRPr>
          </a:p>
          <a:p>
            <a:endParaRPr lang="ru-RU" sz="1600" dirty="0">
              <a:latin typeface="Consolas" pitchFamily="49" charset="0"/>
              <a:cs typeface="Consolas" pitchFamily="49" charset="0"/>
            </a:endParaRPr>
          </a:p>
          <a:p>
            <a:r>
              <a:rPr lang="ru-RU" sz="1600" dirty="0" err="1">
                <a:latin typeface="Consolas" pitchFamily="49" charset="0"/>
                <a:cs typeface="Consolas" pitchFamily="49" charset="0"/>
              </a:rPr>
              <a:t>class</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Calculator</a:t>
            </a:r>
            <a:r>
              <a:rPr lang="ru-RU" sz="1600" dirty="0">
                <a:latin typeface="Consolas" pitchFamily="49" charset="0"/>
                <a:cs typeface="Consolas" pitchFamily="49" charset="0"/>
              </a:rPr>
              <a:t> : </a:t>
            </a:r>
            <a:r>
              <a:rPr lang="ru-RU" sz="1600" dirty="0" err="1">
                <a:latin typeface="Consolas" pitchFamily="49" charset="0"/>
                <a:cs typeface="Consolas" pitchFamily="49" charset="0"/>
              </a:rPr>
              <a:t>ICalculator</a:t>
            </a:r>
            <a:r>
              <a:rPr lang="ru-RU" sz="1600" dirty="0">
                <a:latin typeface="Consolas" pitchFamily="49" charset="0"/>
                <a:cs typeface="Consolas" pitchFamily="49" charset="0"/>
              </a:rPr>
              <a:t>, </a:t>
            </a:r>
            <a:r>
              <a:rPr lang="ru-RU" sz="1600" dirty="0" err="1">
                <a:latin typeface="Consolas" pitchFamily="49" charset="0"/>
                <a:cs typeface="Consolas" pitchFamily="49" charset="0"/>
              </a:rPr>
              <a:t>ITaxCalculator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 . .</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This</a:t>
            </a:r>
            <a:r>
              <a:rPr lang="ru-RU" sz="1600" dirty="0">
                <a:latin typeface="Consolas" pitchFamily="49" charset="0"/>
                <a:cs typeface="Consolas" pitchFamily="49" charset="0"/>
              </a:rPr>
              <a:t>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a:t>
            </a:r>
            <a:r>
              <a:rPr lang="ru-RU" sz="1600" dirty="0" err="1">
                <a:latin typeface="Consolas" pitchFamily="49" charset="0"/>
                <a:cs typeface="Consolas" pitchFamily="49" charset="0"/>
              </a:rPr>
              <a:t>Add</a:t>
            </a:r>
            <a:r>
              <a:rPr lang="ru-RU" sz="1600" dirty="0">
                <a:latin typeface="Consolas" pitchFamily="49" charset="0"/>
                <a:cs typeface="Consolas" pitchFamily="49" charset="0"/>
              </a:rPr>
              <a:t> </a:t>
            </a:r>
            <a:r>
              <a:rPr lang="ru-RU" sz="1600" dirty="0" err="1">
                <a:latin typeface="Consolas" pitchFamily="49" charset="0"/>
                <a:cs typeface="Consolas" pitchFamily="49" charset="0"/>
              </a:rPr>
              <a:t>method</a:t>
            </a:r>
            <a:r>
              <a:rPr lang="ru-RU" sz="1600" dirty="0">
                <a:latin typeface="Consolas" pitchFamily="49" charset="0"/>
                <a:cs typeface="Consolas" pitchFamily="49" charset="0"/>
              </a:rPr>
              <a:t> </a:t>
            </a:r>
            <a:r>
              <a:rPr lang="ru-RU" sz="1600" dirty="0" err="1">
                <a:latin typeface="Consolas" pitchFamily="49" charset="0"/>
                <a:cs typeface="Consolas" pitchFamily="49" charset="0"/>
              </a:rPr>
              <a:t>for</a:t>
            </a:r>
            <a:r>
              <a:rPr lang="ru-RU" sz="1600" dirty="0">
                <a:latin typeface="Consolas" pitchFamily="49" charset="0"/>
                <a:cs typeface="Consolas" pitchFamily="49" charset="0"/>
              </a:rPr>
              <a:t> </a:t>
            </a:r>
            <a:r>
              <a:rPr lang="ru-RU" sz="1600" dirty="0" err="1">
                <a:latin typeface="Consolas" pitchFamily="49" charset="0"/>
                <a:cs typeface="Consolas" pitchFamily="49" charset="0"/>
              </a:rPr>
              <a:t>ICalculator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Add</a:t>
            </a:r>
            <a:r>
              <a:rPr lang="ru-RU" sz="1600" b="1" dirty="0">
                <a:latin typeface="Consolas" pitchFamily="49" charset="0"/>
                <a:cs typeface="Consolas" pitchFamily="49" charset="0"/>
              </a:rPr>
              <a:t>()  </a:t>
            </a:r>
            <a:r>
              <a:rPr lang="ru-RU" sz="1600" dirty="0">
                <a:latin typeface="Consolas" pitchFamily="49" charset="0"/>
                <a:cs typeface="Consolas" pitchFamily="49" charset="0"/>
              </a:rPr>
              <a:t>{. . .}</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This</a:t>
            </a:r>
            <a:r>
              <a:rPr lang="ru-RU" sz="1600" dirty="0">
                <a:latin typeface="Consolas" pitchFamily="49" charset="0"/>
                <a:cs typeface="Consolas" pitchFamily="49" charset="0"/>
              </a:rPr>
              <a:t>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a:t>
            </a:r>
            <a:r>
              <a:rPr lang="ru-RU" sz="1600" dirty="0" err="1">
                <a:latin typeface="Consolas" pitchFamily="49" charset="0"/>
                <a:cs typeface="Consolas" pitchFamily="49" charset="0"/>
              </a:rPr>
              <a:t>Subtract</a:t>
            </a:r>
            <a:r>
              <a:rPr lang="ru-RU" sz="1600" dirty="0">
                <a:latin typeface="Consolas" pitchFamily="49" charset="0"/>
                <a:cs typeface="Consolas" pitchFamily="49" charset="0"/>
              </a:rPr>
              <a:t> </a:t>
            </a:r>
            <a:r>
              <a:rPr lang="ru-RU" sz="1600" dirty="0" err="1">
                <a:latin typeface="Consolas" pitchFamily="49" charset="0"/>
                <a:cs typeface="Consolas" pitchFamily="49" charset="0"/>
              </a:rPr>
              <a:t>method</a:t>
            </a:r>
            <a:r>
              <a:rPr lang="ru-RU" sz="1600" dirty="0">
                <a:latin typeface="Consolas" pitchFamily="49" charset="0"/>
                <a:cs typeface="Consolas" pitchFamily="49" charset="0"/>
              </a:rPr>
              <a:t> </a:t>
            </a:r>
            <a:r>
              <a:rPr lang="ru-RU" sz="1600" dirty="0" err="1">
                <a:latin typeface="Consolas" pitchFamily="49" charset="0"/>
                <a:cs typeface="Consolas" pitchFamily="49" charset="0"/>
              </a:rPr>
              <a:t>for</a:t>
            </a:r>
            <a:r>
              <a:rPr lang="ru-RU" sz="1600" dirty="0">
                <a:latin typeface="Consolas" pitchFamily="49" charset="0"/>
                <a:cs typeface="Consolas" pitchFamily="49" charset="0"/>
              </a:rPr>
              <a:t> </a:t>
            </a:r>
            <a:r>
              <a:rPr lang="ru-RU" sz="1600" dirty="0" err="1">
                <a:latin typeface="Consolas" pitchFamily="49" charset="0"/>
                <a:cs typeface="Consolas" pitchFamily="49" charset="0"/>
              </a:rPr>
              <a:t>ICalculator</a:t>
            </a:r>
            <a:endParaRPr lang="ru-RU" sz="1600" dirty="0">
              <a:latin typeface="Consolas" pitchFamily="49" charset="0"/>
              <a:cs typeface="Consolas" pitchFamily="49" charset="0"/>
            </a:endParaRP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Subtract</a:t>
            </a:r>
            <a:r>
              <a:rPr lang="ru-RU" sz="1600" b="1" dirty="0">
                <a:latin typeface="Consolas" pitchFamily="49" charset="0"/>
                <a:cs typeface="Consolas" pitchFamily="49" charset="0"/>
              </a:rPr>
              <a:t> ()  </a:t>
            </a:r>
            <a:r>
              <a:rPr lang="ru-RU" sz="1600" dirty="0">
                <a:latin typeface="Consolas" pitchFamily="49" charset="0"/>
                <a:cs typeface="Consolas" pitchFamily="49" charset="0"/>
              </a:rPr>
              <a:t>{. .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dirty="0" err="1">
                <a:latin typeface="Consolas" pitchFamily="49" charset="0"/>
                <a:cs typeface="Consolas" pitchFamily="49" charset="0"/>
              </a:rPr>
              <a:t>Multiply</a:t>
            </a:r>
            <a:r>
              <a:rPr lang="ru-RU" sz="1600" dirty="0">
                <a:latin typeface="Consolas" pitchFamily="49" charset="0"/>
                <a:cs typeface="Consolas" pitchFamily="49" charset="0"/>
              </a:rPr>
              <a:t> ()  {. .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dirty="0" err="1">
                <a:latin typeface="Consolas" pitchFamily="49" charset="0"/>
                <a:cs typeface="Consolas" pitchFamily="49" charset="0"/>
              </a:rPr>
              <a:t>Divide</a:t>
            </a:r>
            <a:r>
              <a:rPr lang="ru-RU" sz="1600" dirty="0">
                <a:latin typeface="Consolas" pitchFamily="49" charset="0"/>
                <a:cs typeface="Consolas" pitchFamily="49" charset="0"/>
              </a:rPr>
              <a:t> ()  {. . .}   </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This</a:t>
            </a:r>
            <a:r>
              <a:rPr lang="ru-RU" sz="1600" dirty="0">
                <a:latin typeface="Consolas" pitchFamily="49" charset="0"/>
                <a:cs typeface="Consolas" pitchFamily="49" charset="0"/>
              </a:rPr>
              <a:t>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a:t>
            </a:r>
            <a:r>
              <a:rPr lang="ru-RU" sz="1600" dirty="0" err="1">
                <a:latin typeface="Consolas" pitchFamily="49" charset="0"/>
                <a:cs typeface="Consolas" pitchFamily="49" charset="0"/>
              </a:rPr>
              <a:t>Add</a:t>
            </a:r>
            <a:r>
              <a:rPr lang="ru-RU" sz="1600" dirty="0">
                <a:latin typeface="Consolas" pitchFamily="49" charset="0"/>
                <a:cs typeface="Consolas" pitchFamily="49" charset="0"/>
              </a:rPr>
              <a:t> </a:t>
            </a:r>
            <a:r>
              <a:rPr lang="ru-RU" sz="1600" dirty="0" err="1">
                <a:latin typeface="Consolas" pitchFamily="49" charset="0"/>
                <a:cs typeface="Consolas" pitchFamily="49" charset="0"/>
              </a:rPr>
              <a:t>method</a:t>
            </a:r>
            <a:r>
              <a:rPr lang="ru-RU" sz="1600" dirty="0">
                <a:latin typeface="Consolas" pitchFamily="49" charset="0"/>
                <a:cs typeface="Consolas" pitchFamily="49" charset="0"/>
              </a:rPr>
              <a:t> </a:t>
            </a:r>
            <a:r>
              <a:rPr lang="ru-RU" sz="1600" dirty="0" err="1">
                <a:latin typeface="Consolas" pitchFamily="49" charset="0"/>
                <a:cs typeface="Consolas" pitchFamily="49" charset="0"/>
              </a:rPr>
              <a:t>for</a:t>
            </a:r>
            <a:r>
              <a:rPr lang="ru-RU" sz="1600" dirty="0">
                <a:latin typeface="Consolas" pitchFamily="49" charset="0"/>
                <a:cs typeface="Consolas" pitchFamily="49" charset="0"/>
              </a:rPr>
              <a:t> </a:t>
            </a:r>
            <a:r>
              <a:rPr lang="ru-RU" sz="1600" dirty="0" err="1">
                <a:latin typeface="Consolas" pitchFamily="49" charset="0"/>
                <a:cs typeface="Consolas" pitchFamily="49" charset="0"/>
              </a:rPr>
              <a:t>ITaxCalculator</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Add</a:t>
            </a:r>
            <a:r>
              <a:rPr lang="ru-RU" sz="1600" b="1"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return</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calculatedValue</a:t>
            </a:r>
            <a:r>
              <a:rPr lang="ru-RU" sz="1600" dirty="0">
                <a:latin typeface="Consolas" pitchFamily="49" charset="0"/>
                <a:cs typeface="Consolas" pitchFamily="49" charset="0"/>
              </a:rPr>
              <a:t> + </a:t>
            </a:r>
            <a:r>
              <a:rPr lang="ru-RU" sz="1600" dirty="0" err="1">
                <a:latin typeface="Consolas" pitchFamily="49" charset="0"/>
                <a:cs typeface="Consolas" pitchFamily="49" charset="0"/>
              </a:rPr>
              <a:t>taxAmount</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This</a:t>
            </a:r>
            <a:r>
              <a:rPr lang="ru-RU" sz="1600" dirty="0">
                <a:latin typeface="Consolas" pitchFamily="49" charset="0"/>
                <a:cs typeface="Consolas" pitchFamily="49" charset="0"/>
              </a:rPr>
              <a:t> </a:t>
            </a:r>
            <a:r>
              <a:rPr lang="ru-RU" sz="1600" dirty="0" err="1">
                <a:latin typeface="Consolas" pitchFamily="49" charset="0"/>
                <a:cs typeface="Consolas" pitchFamily="49" charset="0"/>
              </a:rPr>
              <a:t>is</a:t>
            </a:r>
            <a:r>
              <a:rPr lang="ru-RU" sz="1600" dirty="0">
                <a:latin typeface="Consolas" pitchFamily="49" charset="0"/>
                <a:cs typeface="Consolas" pitchFamily="49" charset="0"/>
              </a:rPr>
              <a:t> </a:t>
            </a:r>
            <a:r>
              <a:rPr lang="ru-RU" sz="1600" dirty="0" err="1">
                <a:latin typeface="Consolas" pitchFamily="49" charset="0"/>
                <a:cs typeface="Consolas" pitchFamily="49" charset="0"/>
              </a:rPr>
              <a:t>the</a:t>
            </a:r>
            <a:r>
              <a:rPr lang="ru-RU" sz="1600" dirty="0">
                <a:latin typeface="Consolas" pitchFamily="49" charset="0"/>
                <a:cs typeface="Consolas" pitchFamily="49" charset="0"/>
              </a:rPr>
              <a:t> </a:t>
            </a:r>
            <a:r>
              <a:rPr lang="ru-RU" sz="1600" dirty="0" err="1">
                <a:latin typeface="Consolas" pitchFamily="49" charset="0"/>
                <a:cs typeface="Consolas" pitchFamily="49" charset="0"/>
              </a:rPr>
              <a:t>Subtract</a:t>
            </a:r>
            <a:r>
              <a:rPr lang="ru-RU" sz="1600" dirty="0">
                <a:latin typeface="Consolas" pitchFamily="49" charset="0"/>
                <a:cs typeface="Consolas" pitchFamily="49" charset="0"/>
              </a:rPr>
              <a:t> </a:t>
            </a:r>
            <a:r>
              <a:rPr lang="ru-RU" sz="1600" dirty="0" err="1">
                <a:latin typeface="Consolas" pitchFamily="49" charset="0"/>
                <a:cs typeface="Consolas" pitchFamily="49" charset="0"/>
              </a:rPr>
              <a:t>method</a:t>
            </a:r>
            <a:r>
              <a:rPr lang="ru-RU" sz="1600" dirty="0">
                <a:latin typeface="Consolas" pitchFamily="49" charset="0"/>
                <a:cs typeface="Consolas" pitchFamily="49" charset="0"/>
              </a:rPr>
              <a:t> </a:t>
            </a:r>
            <a:r>
              <a:rPr lang="ru-RU" sz="1600" dirty="0" err="1">
                <a:latin typeface="Consolas" pitchFamily="49" charset="0"/>
                <a:cs typeface="Consolas" pitchFamily="49" charset="0"/>
              </a:rPr>
              <a:t>for</a:t>
            </a:r>
            <a:r>
              <a:rPr lang="ru-RU" sz="1600" dirty="0">
                <a:latin typeface="Consolas" pitchFamily="49" charset="0"/>
                <a:cs typeface="Consolas" pitchFamily="49" charset="0"/>
              </a:rPr>
              <a:t> </a:t>
            </a:r>
            <a:r>
              <a:rPr lang="ru-RU" sz="1600" dirty="0" err="1">
                <a:latin typeface="Consolas" pitchFamily="49" charset="0"/>
                <a:cs typeface="Consolas" pitchFamily="49" charset="0"/>
              </a:rPr>
              <a:t>ITaxCalculator</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public</a:t>
            </a:r>
            <a:r>
              <a:rPr lang="ru-RU" sz="1600" dirty="0">
                <a:latin typeface="Consolas" pitchFamily="49" charset="0"/>
                <a:cs typeface="Consolas" pitchFamily="49" charset="0"/>
              </a:rPr>
              <a:t> </a:t>
            </a:r>
            <a:r>
              <a:rPr lang="ru-RU" sz="1600" dirty="0" err="1">
                <a:latin typeface="Consolas" pitchFamily="49" charset="0"/>
                <a:cs typeface="Consolas" pitchFamily="49" charset="0"/>
              </a:rPr>
              <a:t>double</a:t>
            </a:r>
            <a:r>
              <a:rPr lang="ru-RU" sz="1600" dirty="0">
                <a:latin typeface="Consolas" pitchFamily="49" charset="0"/>
                <a:cs typeface="Consolas" pitchFamily="49" charset="0"/>
              </a:rPr>
              <a:t> </a:t>
            </a:r>
            <a:r>
              <a:rPr lang="ru-RU" sz="1600" b="1" dirty="0" err="1">
                <a:latin typeface="Consolas" pitchFamily="49" charset="0"/>
                <a:cs typeface="Consolas" pitchFamily="49" charset="0"/>
              </a:rPr>
              <a:t>Subtract</a:t>
            </a:r>
            <a:r>
              <a:rPr lang="ru-RU" sz="1600" b="1"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return</a:t>
            </a:r>
            <a:r>
              <a:rPr lang="ru-RU" sz="1600" dirty="0">
                <a:latin typeface="Consolas" pitchFamily="49" charset="0"/>
                <a:cs typeface="Consolas" pitchFamily="49" charset="0"/>
              </a:rPr>
              <a:t> </a:t>
            </a:r>
            <a:r>
              <a:rPr lang="ru-RU" sz="1600" dirty="0" err="1">
                <a:latin typeface="Consolas" pitchFamily="49" charset="0"/>
                <a:cs typeface="Consolas" pitchFamily="49" charset="0"/>
              </a:rPr>
              <a:t>calculatedValue</a:t>
            </a:r>
            <a:r>
              <a:rPr lang="ru-RU" sz="1600" dirty="0">
                <a:latin typeface="Consolas" pitchFamily="49" charset="0"/>
                <a:cs typeface="Consolas" pitchFamily="49" charset="0"/>
              </a:rPr>
              <a:t> - </a:t>
            </a:r>
            <a:r>
              <a:rPr lang="ru-RU" sz="1600" dirty="0" err="1">
                <a:latin typeface="Consolas" pitchFamily="49" charset="0"/>
                <a:cs typeface="Consolas" pitchFamily="49" charset="0"/>
              </a:rPr>
              <a:t>taxAmount</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a:p>
            <a:pPr algn="just" defTabSz="457200">
              <a:lnSpc>
                <a:spcPct val="90000"/>
              </a:lnSpc>
              <a:tabLst>
                <a:tab pos="457200" algn="l"/>
              </a:tabLst>
            </a:pPr>
            <a:endParaRPr lang="ru-RU" sz="1600" dirty="0">
              <a:latin typeface="Consolas" pitchFamily="49" charset="0"/>
              <a:cs typeface="Consolas" pitchFamily="49" charset="0"/>
            </a:endParaRPr>
          </a:p>
        </p:txBody>
      </p:sp>
      <p:sp>
        <p:nvSpPr>
          <p:cNvPr id="6" name="Explosion 1 5"/>
          <p:cNvSpPr/>
          <p:nvPr/>
        </p:nvSpPr>
        <p:spPr bwMode="auto">
          <a:xfrm>
            <a:off x="7391400" y="4343400"/>
            <a:ext cx="1371600" cy="1447800"/>
          </a:xfrm>
          <a:prstGeom prst="irregularSeal1">
            <a:avLst/>
          </a:prstGeom>
          <a:solidFill>
            <a:schemeClr val="accent2">
              <a:lumMod val="20000"/>
              <a:lumOff val="80000"/>
            </a:schemeClr>
          </a:solidFill>
          <a:ln>
            <a:solidFill>
              <a:schemeClr val="accent2">
                <a:lumMod val="50000"/>
              </a:schemeClr>
            </a:solidFill>
            <a:headEnd/>
            <a:tailEnd/>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b="1" dirty="0">
                <a:latin typeface="Calibri" panose="020F0502020204030204" pitchFamily="34" charset="0"/>
              </a:rPr>
              <a:t>CTE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Определение свойства</a:t>
            </a:r>
            <a:endParaRPr lang="en-US" dirty="0"/>
          </a:p>
        </p:txBody>
      </p:sp>
      <p:pic>
        <p:nvPicPr>
          <p:cNvPr id="257" name="image3.png" descr="arrow03"/>
          <p:cNvPicPr/>
          <p:nvPr/>
        </p:nvPicPr>
        <p:blipFill>
          <a:blip r:embed="rId2">
            <a:extLst/>
          </a:blip>
          <a:stretch>
            <a:fillRect/>
          </a:stretch>
        </p:blipFill>
        <p:spPr>
          <a:xfrm>
            <a:off x="4159113" y="3341711"/>
            <a:ext cx="901975" cy="174577"/>
          </a:xfrm>
          <a:prstGeom prst="rect">
            <a:avLst/>
          </a:prstGeom>
          <a:ln w="12700">
            <a:miter lim="400000"/>
          </a:ln>
        </p:spPr>
      </p:pic>
      <p:grpSp>
        <p:nvGrpSpPr>
          <p:cNvPr id="260" name="Group 260"/>
          <p:cNvGrpSpPr/>
          <p:nvPr/>
        </p:nvGrpSpPr>
        <p:grpSpPr>
          <a:xfrm>
            <a:off x="2438478" y="1380048"/>
            <a:ext cx="3940130" cy="3899945"/>
            <a:chOff x="-79842" y="-8553"/>
            <a:chExt cx="3940130" cy="3899943"/>
          </a:xfrm>
        </p:grpSpPr>
        <p:sp>
          <p:nvSpPr>
            <p:cNvPr id="258" name="Shape 258"/>
            <p:cNvSpPr/>
            <p:nvPr/>
          </p:nvSpPr>
          <p:spPr>
            <a:xfrm>
              <a:off x="-79842" y="430865"/>
              <a:ext cx="3830530" cy="3460525"/>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defRPr sz="1600">
                  <a:latin typeface="Consolas"/>
                  <a:ea typeface="Consolas"/>
                  <a:cs typeface="Consolas"/>
                  <a:sym typeface="Consolas"/>
                </a:defRPr>
              </a:pPr>
              <a:endParaRPr>
                <a:latin typeface="+mn-lt"/>
              </a:endParaRPr>
            </a:p>
          </p:txBody>
        </p:sp>
        <p:sp>
          <p:nvSpPr>
            <p:cNvPr id="259" name="Shape 259"/>
            <p:cNvSpPr/>
            <p:nvPr/>
          </p:nvSpPr>
          <p:spPr>
            <a:xfrm>
              <a:off x="152400" y="-8553"/>
              <a:ext cx="3707888" cy="369331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endParaRPr sz="1600" dirty="0">
                <a:latin typeface="Consolas"/>
                <a:ea typeface="Consolas"/>
                <a:cs typeface="Consolas"/>
                <a:sym typeface="Consolas"/>
              </a:endParaRPr>
            </a:p>
            <a:p>
              <a:pPr lvl="0"/>
              <a:endParaRPr sz="1600" dirty="0">
                <a:latin typeface="Consolas"/>
                <a:ea typeface="Consolas"/>
                <a:cs typeface="Consolas"/>
                <a:sym typeface="Consolas"/>
              </a:endParaRPr>
            </a:p>
            <a:p>
              <a:pPr lvl="0"/>
              <a:r>
                <a:rPr sz="1600" dirty="0">
                  <a:latin typeface="Consolas"/>
                  <a:ea typeface="Consolas"/>
                  <a:cs typeface="Consolas"/>
                  <a:sym typeface="Consolas"/>
                </a:rPr>
                <a:t>private string </a:t>
              </a:r>
              <a:r>
                <a:rPr lang="en-US" sz="1600" dirty="0" err="1">
                  <a:latin typeface="Consolas"/>
                  <a:ea typeface="Consolas"/>
                  <a:cs typeface="Consolas"/>
                  <a:sym typeface="Consolas"/>
                </a:rPr>
                <a:t>someS</a:t>
              </a:r>
              <a:r>
                <a:rPr sz="1600" dirty="0" err="1">
                  <a:latin typeface="Consolas"/>
                  <a:ea typeface="Consolas"/>
                  <a:cs typeface="Consolas"/>
                  <a:sym typeface="Consolas"/>
                </a:rPr>
                <a:t>tring</a:t>
              </a:r>
              <a:r>
                <a:rPr sz="1600" dirty="0">
                  <a:latin typeface="Consolas"/>
                  <a:ea typeface="Consolas"/>
                  <a:cs typeface="Consolas"/>
                  <a:sym typeface="Consolas"/>
                </a:rPr>
                <a:t>;</a:t>
              </a:r>
            </a:p>
            <a:p>
              <a:pPr lvl="0"/>
              <a:endParaRPr sz="1600" dirty="0">
                <a:latin typeface="Consolas"/>
                <a:ea typeface="Consolas"/>
                <a:cs typeface="Consolas"/>
                <a:sym typeface="Consolas"/>
              </a:endParaRPr>
            </a:p>
            <a:p>
              <a:pPr lvl="0"/>
              <a:r>
                <a:rPr sz="1600" dirty="0">
                  <a:latin typeface="Consolas"/>
                  <a:ea typeface="Consolas"/>
                  <a:cs typeface="Consolas"/>
                  <a:sym typeface="Consolas"/>
                </a:rPr>
                <a:t>public string </a:t>
              </a:r>
              <a:r>
                <a:rPr lang="en-US" sz="1600" dirty="0" err="1">
                  <a:latin typeface="Consolas"/>
                  <a:ea typeface="Consolas"/>
                  <a:cs typeface="Consolas"/>
                  <a:sym typeface="Consolas"/>
                </a:rPr>
                <a:t>Some</a:t>
              </a:r>
              <a:r>
                <a:rPr sz="1600" dirty="0" err="1">
                  <a:latin typeface="Consolas"/>
                  <a:ea typeface="Consolas"/>
                  <a:cs typeface="Consolas"/>
                  <a:sym typeface="Consolas"/>
                </a:rPr>
                <a:t>String</a:t>
              </a:r>
              <a:endParaRPr sz="1600" dirty="0">
                <a:latin typeface="Consolas"/>
                <a:ea typeface="Consolas"/>
                <a:cs typeface="Consolas"/>
                <a:sym typeface="Consolas"/>
              </a:endParaRPr>
            </a:p>
            <a:p>
              <a:pPr lvl="0"/>
              <a:r>
                <a:rPr sz="1600" dirty="0">
                  <a:latin typeface="Consolas"/>
                  <a:ea typeface="Consolas"/>
                  <a:cs typeface="Consolas"/>
                  <a:sym typeface="Consolas"/>
                </a:rPr>
                <a:t>{</a:t>
              </a:r>
            </a:p>
            <a:p>
              <a:pPr lvl="0"/>
              <a:r>
                <a:rPr sz="1600" dirty="0">
                  <a:latin typeface="Consolas"/>
                  <a:ea typeface="Consolas"/>
                  <a:cs typeface="Consolas"/>
                  <a:sym typeface="Consolas"/>
                </a:rPr>
                <a:t>    get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return </a:t>
              </a:r>
              <a:r>
                <a:rPr sz="1600" dirty="0" err="1">
                  <a:latin typeface="Consolas"/>
                  <a:ea typeface="Consolas"/>
                  <a:cs typeface="Consolas"/>
                  <a:sym typeface="Consolas"/>
                </a:rPr>
                <a:t>this.</a:t>
              </a:r>
              <a:r>
                <a:rPr lang="en-US" sz="1600" dirty="0" err="1">
                  <a:latin typeface="Consolas"/>
                  <a:ea typeface="Consolas"/>
                  <a:cs typeface="Consolas"/>
                  <a:sym typeface="Consolas"/>
                </a:rPr>
                <a:t>some</a:t>
              </a:r>
              <a:r>
                <a:rPr sz="1600" dirty="0" err="1">
                  <a:latin typeface="Consolas"/>
                  <a:ea typeface="Consolas"/>
                  <a:cs typeface="Consolas"/>
                  <a:sym typeface="Consolas"/>
                </a:rPr>
                <a:t>String</a:t>
              </a:r>
              <a:r>
                <a:rPr sz="1600" dirty="0">
                  <a:latin typeface="Consolas"/>
                  <a:ea typeface="Consolas"/>
                  <a:cs typeface="Consolas"/>
                  <a:sym typeface="Consolas"/>
                </a:rPr>
                <a: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private set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a:t>
              </a:r>
              <a:r>
                <a:rPr lang="en-US" sz="1600" dirty="0" err="1">
                  <a:latin typeface="Consolas"/>
                  <a:ea typeface="Consolas"/>
                  <a:cs typeface="Consolas"/>
                  <a:sym typeface="Consolas"/>
                </a:rPr>
                <a:t>some</a:t>
              </a:r>
              <a:r>
                <a:rPr sz="1600" dirty="0" err="1">
                  <a:latin typeface="Consolas"/>
                  <a:ea typeface="Consolas"/>
                  <a:cs typeface="Consolas"/>
                  <a:sym typeface="Consolas"/>
                </a:rPr>
                <a:t>String</a:t>
              </a:r>
              <a:r>
                <a:rPr sz="1600" dirty="0">
                  <a:latin typeface="Consolas"/>
                  <a:ea typeface="Consolas"/>
                  <a:cs typeface="Consolas"/>
                  <a:sym typeface="Consolas"/>
                </a:rPr>
                <a:t> = value;</a:t>
              </a:r>
            </a:p>
            <a:p>
              <a:pPr lvl="0"/>
              <a:r>
                <a:rPr sz="1600" dirty="0">
                  <a:latin typeface="Consolas"/>
                  <a:ea typeface="Consolas"/>
                  <a:cs typeface="Consolas"/>
                  <a:sym typeface="Consolas"/>
                </a:rPr>
                <a:t>    }</a:t>
              </a:r>
            </a:p>
            <a:p>
              <a:pPr lvl="0"/>
              <a:r>
                <a:rPr sz="1600" dirty="0">
                  <a:latin typeface="Consolas"/>
                  <a:ea typeface="Consolas"/>
                  <a:cs typeface="Consolas"/>
                  <a:sym typeface="Consolas"/>
                </a:rPr>
                <a:t>}</a:t>
              </a:r>
            </a:p>
          </p:txBody>
        </p:sp>
      </p:grpSp>
      <p:grpSp>
        <p:nvGrpSpPr>
          <p:cNvPr id="263" name="Group 263"/>
          <p:cNvGrpSpPr/>
          <p:nvPr/>
        </p:nvGrpSpPr>
        <p:grpSpPr>
          <a:xfrm>
            <a:off x="228600" y="5715000"/>
            <a:ext cx="8698085" cy="609600"/>
            <a:chOff x="0" y="0"/>
            <a:chExt cx="8359559" cy="609600"/>
          </a:xfrm>
          <a:solidFill>
            <a:schemeClr val="accent2">
              <a:lumMod val="50000"/>
            </a:schemeClr>
          </a:solidFill>
          <a:effectLst/>
        </p:grpSpPr>
        <p:sp>
          <p:nvSpPr>
            <p:cNvPr id="261" name="Shape 261"/>
            <p:cNvSpPr/>
            <p:nvPr/>
          </p:nvSpPr>
          <p:spPr>
            <a:xfrm>
              <a:off x="0" y="0"/>
              <a:ext cx="8359559" cy="6096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a:solidFill>
                  <a:schemeClr val="bg1"/>
                </a:solidFill>
                <a:latin typeface="Calibri" panose="020F0502020204030204" pitchFamily="34" charset="0"/>
              </a:endParaRPr>
            </a:p>
          </p:txBody>
        </p:sp>
        <p:sp>
          <p:nvSpPr>
            <p:cNvPr id="262" name="Shape 262"/>
            <p:cNvSpPr/>
            <p:nvPr/>
          </p:nvSpPr>
          <p:spPr>
            <a:xfrm>
              <a:off x="171258" y="179646"/>
              <a:ext cx="8158542" cy="276999"/>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just"/>
              <a:r>
                <a:rPr dirty="0">
                  <a:solidFill>
                    <a:schemeClr val="bg1"/>
                  </a:solidFill>
                  <a:latin typeface="Calibri" panose="020F0502020204030204" pitchFamily="34" charset="0"/>
                </a:rPr>
                <a:t>Set-</a:t>
              </a:r>
              <a:r>
                <a:rPr dirty="0" err="1">
                  <a:solidFill>
                    <a:schemeClr val="bg1"/>
                  </a:solidFill>
                  <a:latin typeface="Calibri" panose="020F0502020204030204" pitchFamily="34" charset="0"/>
                </a:rPr>
                <a:t>аксессор</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всегда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имеет</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один</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параметр</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типа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предоставляемый</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свойством</a:t>
              </a:r>
              <a:endParaRPr dirty="0">
                <a:solidFill>
                  <a:schemeClr val="bg1"/>
                </a:solidFill>
                <a:latin typeface="Calibri" panose="020F0502020204030204" pitchFamily="34" charset="0"/>
              </a:endParaRPr>
            </a:p>
          </p:txBody>
        </p:sp>
      </p:grpSp>
      <p:grpSp>
        <p:nvGrpSpPr>
          <p:cNvPr id="266" name="Group 266"/>
          <p:cNvGrpSpPr/>
          <p:nvPr/>
        </p:nvGrpSpPr>
        <p:grpSpPr>
          <a:xfrm>
            <a:off x="6412085" y="2571742"/>
            <a:ext cx="2514600" cy="1371600"/>
            <a:chOff x="0" y="0"/>
            <a:chExt cx="2514600" cy="1371600"/>
          </a:xfrm>
          <a:solidFill>
            <a:schemeClr val="accent2">
              <a:lumMod val="50000"/>
            </a:schemeClr>
          </a:solidFill>
          <a:effectLst/>
        </p:grpSpPr>
        <p:sp>
          <p:nvSpPr>
            <p:cNvPr id="264" name="Shape 264"/>
            <p:cNvSpPr/>
            <p:nvPr/>
          </p:nvSpPr>
          <p:spPr>
            <a:xfrm>
              <a:off x="0" y="0"/>
              <a:ext cx="2514600" cy="13716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dirty="0">
                <a:solidFill>
                  <a:schemeClr val="bg1"/>
                </a:solidFill>
                <a:latin typeface="Calibri" panose="020F0502020204030204" pitchFamily="34" charset="0"/>
              </a:endParaRPr>
            </a:p>
          </p:txBody>
        </p:sp>
        <p:sp>
          <p:nvSpPr>
            <p:cNvPr id="265" name="Shape 265"/>
            <p:cNvSpPr/>
            <p:nvPr/>
          </p:nvSpPr>
          <p:spPr>
            <a:xfrm>
              <a:off x="66955" y="270301"/>
              <a:ext cx="2380690" cy="830997"/>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ctr"/>
              <a:r>
                <a:rPr dirty="0" err="1">
                  <a:solidFill>
                    <a:schemeClr val="bg1"/>
                  </a:solidFill>
                  <a:latin typeface="Calibri" panose="020F0502020204030204" pitchFamily="34" charset="0"/>
                </a:rPr>
                <a:t>Логика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определяется</a:t>
              </a:r>
              <a:endParaRPr dirty="0">
                <a:solidFill>
                  <a:schemeClr val="bg1"/>
                </a:solidFill>
                <a:latin typeface="Calibri" panose="020F0502020204030204" pitchFamily="34" charset="0"/>
              </a:endParaRPr>
            </a:p>
            <a:p>
              <a:pPr lvl="0" algn="ctr"/>
              <a:r>
                <a:rPr dirty="0">
                  <a:solidFill>
                    <a:schemeClr val="bg1"/>
                  </a:solidFill>
                  <a:latin typeface="Calibri" panose="020F0502020204030204" pitchFamily="34" charset="0"/>
                </a:rPr>
                <a:t> get и set </a:t>
              </a:r>
              <a:r>
                <a:rPr dirty="0" err="1">
                  <a:solidFill>
                    <a:schemeClr val="bg1"/>
                  </a:solidFill>
                  <a:latin typeface="Calibri" panose="020F0502020204030204" pitchFamily="34" charset="0"/>
                </a:rPr>
                <a:t>аксессорами</a:t>
              </a:r>
              <a:endParaRPr dirty="0">
                <a:solidFill>
                  <a:schemeClr val="bg1"/>
                </a:solidFill>
                <a:latin typeface="Calibri" panose="020F0502020204030204" pitchFamily="34" charset="0"/>
              </a:endParaRPr>
            </a:p>
          </p:txBody>
        </p:sp>
      </p:grpSp>
      <p:grpSp>
        <p:nvGrpSpPr>
          <p:cNvPr id="271" name="Group 271"/>
          <p:cNvGrpSpPr/>
          <p:nvPr/>
        </p:nvGrpSpPr>
        <p:grpSpPr>
          <a:xfrm>
            <a:off x="209263" y="1219199"/>
            <a:ext cx="1771937" cy="1066800"/>
            <a:chOff x="0" y="0"/>
            <a:chExt cx="1771935" cy="1066800"/>
          </a:xfrm>
          <a:solidFill>
            <a:schemeClr val="accent2">
              <a:lumMod val="50000"/>
            </a:schemeClr>
          </a:solidFill>
          <a:effectLst/>
        </p:grpSpPr>
        <p:sp>
          <p:nvSpPr>
            <p:cNvPr id="269" name="Shape 269"/>
            <p:cNvSpPr/>
            <p:nvPr/>
          </p:nvSpPr>
          <p:spPr>
            <a:xfrm>
              <a:off x="0" y="0"/>
              <a:ext cx="1771935" cy="10668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a:solidFill>
                  <a:schemeClr val="bg1"/>
                </a:solidFill>
                <a:latin typeface="Calibri" panose="020F0502020204030204" pitchFamily="34" charset="0"/>
              </a:endParaRPr>
            </a:p>
          </p:txBody>
        </p:sp>
        <p:sp>
          <p:nvSpPr>
            <p:cNvPr id="270" name="Shape 270"/>
            <p:cNvSpPr/>
            <p:nvPr/>
          </p:nvSpPr>
          <p:spPr>
            <a:xfrm>
              <a:off x="52077" y="117901"/>
              <a:ext cx="1667780" cy="830997"/>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ctr"/>
              <a:r>
                <a:rPr dirty="0" err="1">
                  <a:solidFill>
                    <a:schemeClr val="bg1"/>
                  </a:solidFill>
                  <a:latin typeface="Calibri" panose="020F0502020204030204" pitchFamily="34" charset="0"/>
                </a:rPr>
                <a:t>Модификатор</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доступа</a:t>
              </a:r>
              <a:r>
                <a:rPr dirty="0">
                  <a:solidFill>
                    <a:schemeClr val="bg1"/>
                  </a:solidFill>
                  <a:latin typeface="Calibri" panose="020F0502020204030204" pitchFamily="34" charset="0"/>
                </a:rPr>
                <a:t> </a:t>
              </a:r>
            </a:p>
            <a:p>
              <a:pPr lvl="0" algn="ctr"/>
              <a:r>
                <a:rPr dirty="0" err="1">
                  <a:solidFill>
                    <a:schemeClr val="bg1"/>
                  </a:solidFill>
                  <a:latin typeface="Calibri" panose="020F0502020204030204" pitchFamily="34" charset="0"/>
                </a:rPr>
                <a:t>свойства</a:t>
              </a:r>
              <a:endParaRPr dirty="0">
                <a:solidFill>
                  <a:schemeClr val="bg1"/>
                </a:solidFill>
                <a:latin typeface="Calibri" panose="020F0502020204030204" pitchFamily="34" charset="0"/>
              </a:endParaRPr>
            </a:p>
          </p:txBody>
        </p:sp>
      </p:grpSp>
      <p:grpSp>
        <p:nvGrpSpPr>
          <p:cNvPr id="275" name="Group 275"/>
          <p:cNvGrpSpPr/>
          <p:nvPr/>
        </p:nvGrpSpPr>
        <p:grpSpPr>
          <a:xfrm>
            <a:off x="209263" y="3203372"/>
            <a:ext cx="1771937" cy="2286000"/>
            <a:chOff x="0" y="0"/>
            <a:chExt cx="1771935" cy="2286000"/>
          </a:xfrm>
          <a:solidFill>
            <a:schemeClr val="accent2">
              <a:lumMod val="50000"/>
            </a:schemeClr>
          </a:solidFill>
          <a:effectLst/>
        </p:grpSpPr>
        <p:sp>
          <p:nvSpPr>
            <p:cNvPr id="273" name="Shape 273"/>
            <p:cNvSpPr/>
            <p:nvPr/>
          </p:nvSpPr>
          <p:spPr>
            <a:xfrm>
              <a:off x="0" y="0"/>
              <a:ext cx="1771935" cy="22860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a:solidFill>
                  <a:schemeClr val="bg1"/>
                </a:solidFill>
                <a:latin typeface="Calibri" panose="020F0502020204030204" pitchFamily="34" charset="0"/>
              </a:endParaRPr>
            </a:p>
          </p:txBody>
        </p:sp>
        <p:sp>
          <p:nvSpPr>
            <p:cNvPr id="274" name="Shape 274"/>
            <p:cNvSpPr/>
            <p:nvPr/>
          </p:nvSpPr>
          <p:spPr>
            <a:xfrm>
              <a:off x="86498" y="173504"/>
              <a:ext cx="1598938" cy="1938992"/>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ctr"/>
              <a:r>
                <a:rPr dirty="0">
                  <a:solidFill>
                    <a:schemeClr val="bg1"/>
                  </a:solidFill>
                  <a:latin typeface="Calibri" panose="020F0502020204030204" pitchFamily="34" charset="0"/>
                </a:rPr>
                <a:t>Можно изменить модификатор доступа либо get, либо set аксессора свойства</a:t>
              </a:r>
            </a:p>
          </p:txBody>
        </p:sp>
      </p:grpSp>
      <p:grpSp>
        <p:nvGrpSpPr>
          <p:cNvPr id="279" name="Group 279"/>
          <p:cNvGrpSpPr/>
          <p:nvPr/>
        </p:nvGrpSpPr>
        <p:grpSpPr>
          <a:xfrm>
            <a:off x="2393381" y="722050"/>
            <a:ext cx="1752600" cy="762000"/>
            <a:chOff x="0" y="0"/>
            <a:chExt cx="1752600" cy="762000"/>
          </a:xfrm>
          <a:solidFill>
            <a:schemeClr val="accent2">
              <a:lumMod val="50000"/>
            </a:schemeClr>
          </a:solidFill>
          <a:effectLst/>
        </p:grpSpPr>
        <p:sp>
          <p:nvSpPr>
            <p:cNvPr id="277" name="Shape 277"/>
            <p:cNvSpPr/>
            <p:nvPr/>
          </p:nvSpPr>
          <p:spPr>
            <a:xfrm>
              <a:off x="0" y="0"/>
              <a:ext cx="1752600" cy="7620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a:solidFill>
                  <a:schemeClr val="bg1"/>
                </a:solidFill>
                <a:latin typeface="Calibri" panose="020F0502020204030204" pitchFamily="34" charset="0"/>
              </a:endParaRPr>
            </a:p>
          </p:txBody>
        </p:sp>
        <p:sp>
          <p:nvSpPr>
            <p:cNvPr id="278" name="Shape 278"/>
            <p:cNvSpPr/>
            <p:nvPr/>
          </p:nvSpPr>
          <p:spPr>
            <a:xfrm>
              <a:off x="37198" y="104000"/>
              <a:ext cx="1678204" cy="553998"/>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ctr"/>
              <a:r>
                <a:rPr dirty="0" err="1">
                  <a:solidFill>
                    <a:schemeClr val="bg1"/>
                  </a:solidFill>
                  <a:latin typeface="Calibri" panose="020F0502020204030204" pitchFamily="34" charset="0"/>
                </a:rPr>
                <a:t>Спецификатор</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типа</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свойства</a:t>
              </a:r>
              <a:endParaRPr dirty="0">
                <a:solidFill>
                  <a:schemeClr val="bg1"/>
                </a:solidFill>
                <a:latin typeface="Calibri" panose="020F0502020204030204" pitchFamily="34" charset="0"/>
              </a:endParaRPr>
            </a:p>
          </p:txBody>
        </p:sp>
      </p:grpSp>
      <p:grpSp>
        <p:nvGrpSpPr>
          <p:cNvPr id="283" name="Group 283"/>
          <p:cNvGrpSpPr/>
          <p:nvPr/>
        </p:nvGrpSpPr>
        <p:grpSpPr>
          <a:xfrm>
            <a:off x="5088797" y="720297"/>
            <a:ext cx="1600200" cy="762000"/>
            <a:chOff x="0" y="0"/>
            <a:chExt cx="1600200" cy="762000"/>
          </a:xfrm>
          <a:solidFill>
            <a:schemeClr val="accent2">
              <a:lumMod val="50000"/>
            </a:schemeClr>
          </a:solidFill>
          <a:effectLst/>
        </p:grpSpPr>
        <p:sp>
          <p:nvSpPr>
            <p:cNvPr id="281" name="Shape 281"/>
            <p:cNvSpPr/>
            <p:nvPr/>
          </p:nvSpPr>
          <p:spPr>
            <a:xfrm>
              <a:off x="0" y="0"/>
              <a:ext cx="1600200" cy="762000"/>
            </a:xfrm>
            <a:prstGeom prst="roundRect">
              <a:avLst>
                <a:gd name="adj" fmla="val 16667"/>
              </a:avLst>
            </a:prstGeom>
            <a:grpFill/>
            <a:ln w="9525" cap="flat">
              <a:solidFill>
                <a:schemeClr val="accent3">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endParaRPr dirty="0">
                <a:solidFill>
                  <a:schemeClr val="bg1"/>
                </a:solidFill>
                <a:latin typeface="Calibri" panose="020F0502020204030204" pitchFamily="34" charset="0"/>
              </a:endParaRPr>
            </a:p>
          </p:txBody>
        </p:sp>
        <p:sp>
          <p:nvSpPr>
            <p:cNvPr id="282" name="Shape 282"/>
            <p:cNvSpPr/>
            <p:nvPr/>
          </p:nvSpPr>
          <p:spPr>
            <a:xfrm>
              <a:off x="37197" y="242501"/>
              <a:ext cx="1525806" cy="276999"/>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ctr"/>
              <a:r>
                <a:rPr dirty="0" err="1">
                  <a:solidFill>
                    <a:schemeClr val="bg1"/>
                  </a:solidFill>
                  <a:latin typeface="Calibri" panose="020F0502020204030204" pitchFamily="34" charset="0"/>
                </a:rPr>
                <a:t>Имя</a:t>
              </a:r>
              <a:r>
                <a:rPr dirty="0">
                  <a:solidFill>
                    <a:schemeClr val="bg1"/>
                  </a:solidFill>
                  <a:latin typeface="Calibri" panose="020F0502020204030204" pitchFamily="34" charset="0"/>
                </a:rPr>
                <a:t> </a:t>
              </a:r>
              <a:r>
                <a:rPr dirty="0" err="1">
                  <a:solidFill>
                    <a:schemeClr val="bg1"/>
                  </a:solidFill>
                  <a:latin typeface="Calibri" panose="020F0502020204030204" pitchFamily="34" charset="0"/>
                </a:rPr>
                <a:t>свойства</a:t>
              </a:r>
              <a:endParaRPr dirty="0">
                <a:solidFill>
                  <a:schemeClr val="bg1"/>
                </a:solidFill>
                <a:latin typeface="Calibri" panose="020F0502020204030204" pitchFamily="34" charset="0"/>
              </a:endParaRPr>
            </a:p>
          </p:txBody>
        </p:sp>
      </p:grpSp>
      <p:cxnSp>
        <p:nvCxnSpPr>
          <p:cNvPr id="6" name="Прямая со стрелкой 5"/>
          <p:cNvCxnSpPr>
            <a:stCxn id="270" idx="3"/>
          </p:cNvCxnSpPr>
          <p:nvPr/>
        </p:nvCxnSpPr>
        <p:spPr>
          <a:xfrm>
            <a:off x="1929122" y="1752599"/>
            <a:ext cx="737878" cy="609601"/>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8" name="Прямая со стрелкой 7"/>
          <p:cNvCxnSpPr>
            <a:stCxn id="277" idx="2"/>
          </p:cNvCxnSpPr>
          <p:nvPr/>
        </p:nvCxnSpPr>
        <p:spPr>
          <a:xfrm>
            <a:off x="3269681" y="1484050"/>
            <a:ext cx="387919" cy="801949"/>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0" name="Прямая со стрелкой 9"/>
          <p:cNvCxnSpPr>
            <a:stCxn id="281" idx="2"/>
          </p:cNvCxnSpPr>
          <p:nvPr/>
        </p:nvCxnSpPr>
        <p:spPr>
          <a:xfrm flipH="1">
            <a:off x="5061088" y="1482297"/>
            <a:ext cx="827809" cy="803702"/>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2" name="Прямая со стрелкой 11"/>
          <p:cNvCxnSpPr>
            <a:stCxn id="273" idx="3"/>
          </p:cNvCxnSpPr>
          <p:nvPr/>
        </p:nvCxnSpPr>
        <p:spPr>
          <a:xfrm flipV="1">
            <a:off x="1981200" y="3943342"/>
            <a:ext cx="1066800" cy="403030"/>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4" name="Прямая со стрелкой 13"/>
          <p:cNvCxnSpPr>
            <a:stCxn id="265" idx="1"/>
          </p:cNvCxnSpPr>
          <p:nvPr/>
        </p:nvCxnSpPr>
        <p:spPr>
          <a:xfrm flipH="1" flipV="1">
            <a:off x="5474992" y="3050417"/>
            <a:ext cx="1004048" cy="207125"/>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6" name="Прямая со стрелкой 15"/>
          <p:cNvCxnSpPr>
            <a:stCxn id="264" idx="1"/>
          </p:cNvCxnSpPr>
          <p:nvPr/>
        </p:nvCxnSpPr>
        <p:spPr>
          <a:xfrm flipH="1">
            <a:off x="5474992" y="3257542"/>
            <a:ext cx="937093" cy="717388"/>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0266286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Явная и неявная реализация интерфейса</a:t>
            </a:r>
          </a:p>
        </p:txBody>
      </p:sp>
      <p:sp>
        <p:nvSpPr>
          <p:cNvPr id="4" name="Flowchart: Document 3"/>
          <p:cNvSpPr/>
          <p:nvPr/>
        </p:nvSpPr>
        <p:spPr bwMode="auto">
          <a:xfrm>
            <a:off x="228600" y="1143000"/>
            <a:ext cx="8712958" cy="44196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solidFill>
                <a:schemeClr val="accent3">
                  <a:lumMod val="50000"/>
                </a:schemeClr>
              </a:solidFill>
              <a:latin typeface="Consolas" pitchFamily="49" charset="0"/>
              <a:cs typeface="Consolas" pitchFamily="49" charset="0"/>
            </a:endParaRPr>
          </a:p>
          <a:p>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class </a:t>
            </a:r>
            <a:r>
              <a:rPr lang="ru-RU" sz="1600" dirty="0" err="1">
                <a:solidFill>
                  <a:schemeClr val="accent3">
                    <a:lumMod val="50000"/>
                  </a:schemeClr>
                </a:solidFill>
                <a:latin typeface="Consolas" pitchFamily="49" charset="0"/>
                <a:cs typeface="Consolas" pitchFamily="49" charset="0"/>
              </a:rPr>
              <a:t>Calculator</a:t>
            </a:r>
            <a:r>
              <a:rPr lang="ru-RU" sz="1600" dirty="0">
                <a:solidFill>
                  <a:schemeClr val="accent3">
                    <a:lumMod val="50000"/>
                  </a:schemeClr>
                </a:solidFill>
                <a:latin typeface="Consolas" pitchFamily="49" charset="0"/>
                <a:cs typeface="Consolas" pitchFamily="49" charset="0"/>
              </a:rPr>
              <a:t> : </a:t>
            </a:r>
            <a:r>
              <a:rPr lang="ru-RU" sz="1600" dirty="0" err="1">
                <a:solidFill>
                  <a:schemeClr val="accent3">
                    <a:lumMod val="50000"/>
                  </a:schemeClr>
                </a:solidFill>
                <a:latin typeface="Consolas" pitchFamily="49" charset="0"/>
                <a:cs typeface="Consolas" pitchFamily="49" charset="0"/>
              </a:rPr>
              <a:t>ICalculator</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ITaxCalculator</a:t>
            </a:r>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 . . </a:t>
            </a:r>
          </a:p>
          <a:p>
            <a:r>
              <a:rPr lang="ru-RU" sz="1600" dirty="0">
                <a:solidFill>
                  <a:schemeClr val="accent3">
                    <a:lumMod val="50000"/>
                  </a:schemeClr>
                </a:solidFill>
                <a:latin typeface="Consolas" pitchFamily="49" charset="0"/>
                <a:cs typeface="Consolas" pitchFamily="49" charset="0"/>
              </a:rPr>
              <a:t>    double </a:t>
            </a:r>
            <a:r>
              <a:rPr lang="ru-RU" sz="1600" b="1" dirty="0" err="1">
                <a:solidFill>
                  <a:schemeClr val="accent3">
                    <a:lumMod val="50000"/>
                  </a:schemeClr>
                </a:solidFill>
                <a:latin typeface="Consolas" pitchFamily="49" charset="0"/>
                <a:cs typeface="Consolas" pitchFamily="49" charset="0"/>
              </a:rPr>
              <a:t>ICalculator.Add</a:t>
            </a:r>
            <a:r>
              <a:rPr lang="ru-RU" sz="1600" b="1" dirty="0">
                <a:solidFill>
                  <a:schemeClr val="accent3">
                    <a:lumMod val="50000"/>
                  </a:schemeClr>
                </a:solidFill>
                <a:latin typeface="Consolas" pitchFamily="49" charset="0"/>
                <a:cs typeface="Consolas" pitchFamily="49" charset="0"/>
              </a:rPr>
              <a:t>() </a:t>
            </a:r>
            <a:r>
              <a:rPr lang="ru-RU" sz="1600" dirty="0">
                <a:solidFill>
                  <a:schemeClr val="accent3">
                    <a:lumMod val="50000"/>
                  </a:schemeClr>
                </a:solidFill>
                <a:latin typeface="Consolas" pitchFamily="49" charset="0"/>
                <a:cs typeface="Consolas" pitchFamily="49" charset="0"/>
              </a:rPr>
              <a:t>{. . .}</a:t>
            </a:r>
          </a:p>
          <a:p>
            <a:r>
              <a:rPr lang="ru-RU" sz="1600" dirty="0">
                <a:solidFill>
                  <a:schemeClr val="accent3">
                    <a:lumMod val="50000"/>
                  </a:schemeClr>
                </a:solidFill>
                <a:latin typeface="Consolas" pitchFamily="49" charset="0"/>
                <a:cs typeface="Consolas" pitchFamily="49" charset="0"/>
              </a:rPr>
              <a:t>    double </a:t>
            </a:r>
            <a:r>
              <a:rPr lang="ru-RU" sz="1600" b="1" dirty="0" err="1">
                <a:solidFill>
                  <a:schemeClr val="accent3">
                    <a:lumMod val="50000"/>
                  </a:schemeClr>
                </a:solidFill>
                <a:latin typeface="Consolas" pitchFamily="49" charset="0"/>
                <a:cs typeface="Consolas" pitchFamily="49" charset="0"/>
              </a:rPr>
              <a:t>ICalculator.Subtract</a:t>
            </a:r>
            <a:r>
              <a:rPr lang="ru-RU" sz="1600" b="1" dirty="0">
                <a:solidFill>
                  <a:schemeClr val="accent3">
                    <a:lumMod val="50000"/>
                  </a:schemeClr>
                </a:solidFill>
                <a:latin typeface="Consolas" pitchFamily="49" charset="0"/>
                <a:cs typeface="Consolas" pitchFamily="49" charset="0"/>
              </a:rPr>
              <a:t>() </a:t>
            </a:r>
            <a:r>
              <a:rPr lang="ru-RU" sz="1600" dirty="0">
                <a:solidFill>
                  <a:schemeClr val="accent3">
                    <a:lumMod val="50000"/>
                  </a:schemeClr>
                </a:solidFill>
                <a:latin typeface="Consolas" pitchFamily="49" charset="0"/>
                <a:cs typeface="Consolas" pitchFamily="49" charset="0"/>
              </a:rPr>
              <a:t>{. . .}</a:t>
            </a:r>
          </a:p>
          <a:p>
            <a:r>
              <a:rPr lang="ru-RU" sz="1600" dirty="0">
                <a:solidFill>
                  <a:schemeClr val="accent3">
                    <a:lumMod val="50000"/>
                  </a:schemeClr>
                </a:solidFill>
                <a:latin typeface="Consolas" pitchFamily="49" charset="0"/>
                <a:cs typeface="Consolas" pitchFamily="49" charset="0"/>
              </a:rPr>
              <a:t>    double </a:t>
            </a:r>
            <a:r>
              <a:rPr lang="ru-RU" sz="1600" dirty="0" err="1">
                <a:solidFill>
                  <a:schemeClr val="accent3">
                    <a:lumMod val="50000"/>
                  </a:schemeClr>
                </a:solidFill>
                <a:latin typeface="Consolas" pitchFamily="49" charset="0"/>
                <a:cs typeface="Consolas" pitchFamily="49" charset="0"/>
              </a:rPr>
              <a:t>ICalculator.Multiply</a:t>
            </a:r>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double </a:t>
            </a:r>
            <a:r>
              <a:rPr lang="ru-RU" sz="1600" dirty="0" err="1">
                <a:solidFill>
                  <a:schemeClr val="accent3">
                    <a:lumMod val="50000"/>
                  </a:schemeClr>
                </a:solidFill>
                <a:latin typeface="Consolas" pitchFamily="49" charset="0"/>
                <a:cs typeface="Consolas" pitchFamily="49" charset="0"/>
              </a:rPr>
              <a:t>ICalculator.Divide</a:t>
            </a:r>
            <a:r>
              <a:rPr lang="ru-RU" sz="1600" dirty="0">
                <a:solidFill>
                  <a:schemeClr val="accent3">
                    <a:lumMod val="50000"/>
                  </a:schemeClr>
                </a:solidFill>
                <a:latin typeface="Consolas" pitchFamily="49" charset="0"/>
                <a:cs typeface="Consolas" pitchFamily="49" charset="0"/>
              </a:rPr>
              <a:t> {. . .}</a:t>
            </a:r>
          </a:p>
          <a:p>
            <a:r>
              <a:rPr lang="ru-RU" sz="1600" dirty="0">
                <a:solidFill>
                  <a:schemeClr val="accent3">
                    <a:lumMod val="50000"/>
                  </a:schemeClr>
                </a:solidFill>
                <a:latin typeface="Consolas" pitchFamily="49" charset="0"/>
                <a:cs typeface="Consolas" pitchFamily="49" charset="0"/>
              </a:rPr>
              <a:t>    double </a:t>
            </a:r>
            <a:r>
              <a:rPr lang="ru-RU" sz="1600" b="1" dirty="0" err="1">
                <a:solidFill>
                  <a:schemeClr val="accent3">
                    <a:lumMod val="50000"/>
                  </a:schemeClr>
                </a:solidFill>
                <a:latin typeface="Consolas" pitchFamily="49" charset="0"/>
                <a:cs typeface="Consolas" pitchFamily="49" charset="0"/>
              </a:rPr>
              <a:t>ITaxCalculator.Add</a:t>
            </a:r>
            <a:r>
              <a:rPr lang="ru-RU" sz="1600" b="1"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        return </a:t>
            </a:r>
            <a:r>
              <a:rPr lang="ru-RU" sz="1600" dirty="0" err="1">
                <a:solidFill>
                  <a:schemeClr val="accent3">
                    <a:lumMod val="50000"/>
                  </a:schemeClr>
                </a:solidFill>
                <a:latin typeface="Consolas" pitchFamily="49" charset="0"/>
                <a:cs typeface="Consolas" pitchFamily="49" charset="0"/>
              </a:rPr>
              <a:t>calculatedValue</a:t>
            </a:r>
            <a:r>
              <a:rPr lang="ru-RU" sz="1600" dirty="0">
                <a:solidFill>
                  <a:schemeClr val="accent3">
                    <a:lumMod val="50000"/>
                  </a:schemeClr>
                </a:solidFill>
                <a:latin typeface="Consolas" pitchFamily="49" charset="0"/>
                <a:cs typeface="Consolas" pitchFamily="49" charset="0"/>
              </a:rPr>
              <a:t> + </a:t>
            </a:r>
            <a:r>
              <a:rPr lang="ru-RU" sz="1600" dirty="0" err="1">
                <a:solidFill>
                  <a:schemeClr val="accent3">
                    <a:lumMod val="50000"/>
                  </a:schemeClr>
                </a:solidFill>
                <a:latin typeface="Consolas" pitchFamily="49" charset="0"/>
                <a:cs typeface="Consolas" pitchFamily="49" charset="0"/>
              </a:rPr>
              <a:t>taxAmount</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    double </a:t>
            </a:r>
            <a:r>
              <a:rPr lang="ru-RU" sz="1600" b="1" dirty="0" err="1">
                <a:solidFill>
                  <a:schemeClr val="accent3">
                    <a:lumMod val="50000"/>
                  </a:schemeClr>
                </a:solidFill>
                <a:latin typeface="Consolas" pitchFamily="49" charset="0"/>
                <a:cs typeface="Consolas" pitchFamily="49" charset="0"/>
              </a:rPr>
              <a:t>ITaxCalculator.Subtract</a:t>
            </a:r>
            <a:r>
              <a:rPr lang="ru-RU" sz="1600" b="1"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        return </a:t>
            </a:r>
            <a:r>
              <a:rPr lang="ru-RU" sz="1600" dirty="0" err="1">
                <a:solidFill>
                  <a:schemeClr val="accent3">
                    <a:lumMod val="50000"/>
                  </a:schemeClr>
                </a:solidFill>
                <a:latin typeface="Consolas" pitchFamily="49" charset="0"/>
                <a:cs typeface="Consolas" pitchFamily="49" charset="0"/>
              </a:rPr>
              <a:t>calculatedValue</a:t>
            </a:r>
            <a:r>
              <a:rPr lang="ru-RU" sz="1600" dirty="0">
                <a:solidFill>
                  <a:schemeClr val="accent3">
                    <a:lumMod val="50000"/>
                  </a:schemeClr>
                </a:solidFill>
                <a:latin typeface="Consolas" pitchFamily="49" charset="0"/>
                <a:cs typeface="Consolas" pitchFamily="49" charset="0"/>
              </a:rPr>
              <a:t> - </a:t>
            </a:r>
            <a:r>
              <a:rPr lang="ru-RU" sz="1600" dirty="0" err="1">
                <a:solidFill>
                  <a:schemeClr val="accent3">
                    <a:lumMod val="50000"/>
                  </a:schemeClr>
                </a:solidFill>
                <a:latin typeface="Consolas" pitchFamily="49" charset="0"/>
                <a:cs typeface="Consolas" pitchFamily="49" charset="0"/>
              </a:rPr>
              <a:t>taxAmount</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a:t>
            </a:r>
          </a:p>
        </p:txBody>
      </p:sp>
      <p:sp>
        <p:nvSpPr>
          <p:cNvPr id="7" name="Rounded Rectangle 6"/>
          <p:cNvSpPr/>
          <p:nvPr/>
        </p:nvSpPr>
        <p:spPr bwMode="auto">
          <a:xfrm>
            <a:off x="228600" y="578825"/>
            <a:ext cx="8712958" cy="564175"/>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a:solidFill>
                  <a:schemeClr val="bg1"/>
                </a:solidFill>
                <a:latin typeface="Calibri" panose="020F0502020204030204" pitchFamily="34" charset="0"/>
              </a:rPr>
              <a:t>Явная реализация интерфейса</a:t>
            </a:r>
          </a:p>
        </p:txBody>
      </p:sp>
      <p:sp>
        <p:nvSpPr>
          <p:cNvPr id="8" name="Rounded Rectangle 7"/>
          <p:cNvSpPr/>
          <p:nvPr/>
        </p:nvSpPr>
        <p:spPr bwMode="auto">
          <a:xfrm>
            <a:off x="228600" y="5140890"/>
            <a:ext cx="8712958" cy="10668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marL="285750" indent="-285750" algn="just" defTabSz="457200">
              <a:lnSpc>
                <a:spcPct val="90000"/>
              </a:lnSpc>
              <a:buFont typeface="Wingdings" pitchFamily="2" charset="2"/>
              <a:buChar char="ü"/>
              <a:tabLst>
                <a:tab pos="457200" algn="l"/>
              </a:tabLst>
            </a:pPr>
            <a:r>
              <a:rPr lang="ru-RU" dirty="0">
                <a:solidFill>
                  <a:schemeClr val="bg1"/>
                </a:solidFill>
                <a:latin typeface="Calibri" panose="020F0502020204030204" pitchFamily="34" charset="0"/>
              </a:rPr>
              <a:t>Нельзя указать модификатор доступа методам, являющимся частью явной реализации интерфейса</a:t>
            </a:r>
          </a:p>
          <a:p>
            <a:pPr marL="285750" indent="-285750" algn="just" defTabSz="457200">
              <a:lnSpc>
                <a:spcPct val="90000"/>
              </a:lnSpc>
              <a:buFont typeface="Wingdings" pitchFamily="2" charset="2"/>
              <a:buChar char="ü"/>
              <a:tabLst>
                <a:tab pos="457200" algn="l"/>
              </a:tabLst>
            </a:pPr>
            <a:r>
              <a:rPr lang="ru-RU" dirty="0">
                <a:solidFill>
                  <a:schemeClr val="bg1"/>
                </a:solidFill>
                <a:latin typeface="Calibri" panose="020F0502020204030204" pitchFamily="34" charset="0"/>
              </a:rPr>
              <a:t>При явной реализации метода интерфейса нельзя объявить его как виртуальный</a:t>
            </a:r>
          </a:p>
        </p:txBody>
      </p:sp>
      <p:sp>
        <p:nvSpPr>
          <p:cNvPr id="9" name="Flowchart: Document 8"/>
          <p:cNvSpPr/>
          <p:nvPr/>
        </p:nvSpPr>
        <p:spPr bwMode="auto">
          <a:xfrm>
            <a:off x="4876800" y="1524000"/>
            <a:ext cx="3962400" cy="1066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solidFill>
                  <a:schemeClr val="accent3">
                    <a:lumMod val="50000"/>
                  </a:schemeClr>
                </a:solidFill>
                <a:latin typeface="Consolas" pitchFamily="49" charset="0"/>
                <a:cs typeface="Consolas" pitchFamily="49" charset="0"/>
              </a:rPr>
              <a:t>Calculator</a:t>
            </a:r>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calc</a:t>
            </a:r>
            <a:r>
              <a:rPr lang="ru-RU" sz="1600" dirty="0">
                <a:solidFill>
                  <a:schemeClr val="accent3">
                    <a:lumMod val="50000"/>
                  </a:schemeClr>
                </a:solidFill>
                <a:latin typeface="Consolas" pitchFamily="49" charset="0"/>
                <a:cs typeface="Consolas" pitchFamily="49" charset="0"/>
              </a:rPr>
              <a:t>= new </a:t>
            </a:r>
            <a:r>
              <a:rPr lang="ru-RU" sz="1600" dirty="0" err="1">
                <a:solidFill>
                  <a:schemeClr val="accent3">
                    <a:lumMod val="50000"/>
                  </a:schemeClr>
                </a:solidFill>
                <a:latin typeface="Consolas" pitchFamily="49" charset="0"/>
                <a:cs typeface="Consolas" pitchFamily="49" charset="0"/>
              </a:rPr>
              <a:t>Calculator</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double result = </a:t>
            </a:r>
            <a:r>
              <a:rPr lang="ru-RU" sz="1600" dirty="0" err="1">
                <a:solidFill>
                  <a:schemeClr val="accent3">
                    <a:lumMod val="50000"/>
                  </a:schemeClr>
                </a:solidFill>
                <a:latin typeface="Consolas" pitchFamily="49" charset="0"/>
                <a:cs typeface="Consolas" pitchFamily="49" charset="0"/>
              </a:rPr>
              <a:t>calc.Add</a:t>
            </a:r>
            <a:r>
              <a:rPr lang="ru-RU" sz="1600" dirty="0">
                <a:solidFill>
                  <a:schemeClr val="accent3">
                    <a:lumMod val="50000"/>
                  </a:schemeClr>
                </a:solidFill>
                <a:latin typeface="Consolas" pitchFamily="49" charset="0"/>
                <a:cs typeface="Consolas" pitchFamily="49" charset="0"/>
              </a:rPr>
              <a:t>();</a:t>
            </a:r>
          </a:p>
        </p:txBody>
      </p:sp>
      <p:sp>
        <p:nvSpPr>
          <p:cNvPr id="14" name="Flowchart: Document 10"/>
          <p:cNvSpPr/>
          <p:nvPr/>
        </p:nvSpPr>
        <p:spPr bwMode="auto">
          <a:xfrm>
            <a:off x="4838701" y="2819400"/>
            <a:ext cx="4038600" cy="2057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a:solidFill>
                  <a:schemeClr val="accent3">
                    <a:lumMod val="50000"/>
                  </a:schemeClr>
                </a:solidFill>
                <a:latin typeface="Consolas" pitchFamily="49" charset="0"/>
                <a:cs typeface="Consolas" pitchFamily="49" charset="0"/>
              </a:rPr>
              <a:t>Calculator calc= new Calculator();</a:t>
            </a:r>
          </a:p>
          <a:p>
            <a:r>
              <a:rPr lang="ru-RU" sz="1600">
                <a:solidFill>
                  <a:schemeClr val="accent3">
                    <a:lumMod val="50000"/>
                  </a:schemeClr>
                </a:solidFill>
                <a:latin typeface="Consolas" pitchFamily="49" charset="0"/>
                <a:cs typeface="Consolas" pitchFamily="49" charset="0"/>
              </a:rPr>
              <a:t>...</a:t>
            </a:r>
          </a:p>
          <a:p>
            <a:r>
              <a:rPr lang="ru-RU" sz="1600">
                <a:solidFill>
                  <a:schemeClr val="accent3">
                    <a:lumMod val="50000"/>
                  </a:schemeClr>
                </a:solidFill>
                <a:latin typeface="Consolas" pitchFamily="49" charset="0"/>
                <a:cs typeface="Consolas" pitchFamily="49" charset="0"/>
              </a:rPr>
              <a:t>ICalculator calculator = calc;</a:t>
            </a:r>
          </a:p>
          <a:p>
            <a:r>
              <a:rPr lang="ru-RU" sz="1600">
                <a:solidFill>
                  <a:schemeClr val="accent3">
                    <a:lumMod val="50000"/>
                  </a:schemeClr>
                </a:solidFill>
                <a:latin typeface="Consolas" pitchFamily="49" charset="0"/>
                <a:cs typeface="Consolas" pitchFamily="49" charset="0"/>
              </a:rPr>
              <a:t>double result = calculator.Add();</a:t>
            </a:r>
          </a:p>
          <a:p>
            <a:r>
              <a:rPr lang="ru-RU" sz="1600">
                <a:solidFill>
                  <a:schemeClr val="accent3">
                    <a:lumMod val="50000"/>
                  </a:schemeClr>
                </a:solidFill>
                <a:latin typeface="Consolas" pitchFamily="49" charset="0"/>
                <a:cs typeface="Consolas" pitchFamily="49" charset="0"/>
              </a:rPr>
              <a:t>ITaxCalculator taxCalc = calc;</a:t>
            </a:r>
          </a:p>
          <a:p>
            <a:r>
              <a:rPr lang="ru-RU" sz="1600">
                <a:solidFill>
                  <a:schemeClr val="accent3">
                    <a:lumMod val="50000"/>
                  </a:schemeClr>
                </a:solidFill>
                <a:latin typeface="Consolas" pitchFamily="49" charset="0"/>
                <a:cs typeface="Consolas" pitchFamily="49" charset="0"/>
              </a:rPr>
              <a:t>double tax = taxCalc.Add();</a:t>
            </a:r>
          </a:p>
        </p:txBody>
      </p:sp>
      <p:pic>
        <p:nvPicPr>
          <p:cNvPr id="12" name="Picture 3" descr="C:\Work in Progress\Microsoft\VAT\MSL_PNG_Object_Library\QuestionMark.png"/>
          <p:cNvPicPr>
            <a:picLocks noChangeAspect="1" noChangeArrowheads="1"/>
          </p:cNvPicPr>
          <p:nvPr/>
        </p:nvPicPr>
        <p:blipFill>
          <a:blip r:embed="rId2" cstate="print">
            <a:duotone>
              <a:prstClr val="black"/>
              <a:schemeClr val="accent3">
                <a:tint val="45000"/>
                <a:satMod val="400000"/>
              </a:schemeClr>
            </a:duotone>
          </a:blip>
          <a:srcRect/>
          <a:stretch>
            <a:fillRect/>
          </a:stretch>
        </p:blipFill>
        <p:spPr bwMode="auto">
          <a:xfrm>
            <a:off x="8109688" y="1877973"/>
            <a:ext cx="498888" cy="594930"/>
          </a:xfrm>
          <a:prstGeom prst="rect">
            <a:avLst/>
          </a:prstGeom>
          <a:noFill/>
          <a:ln w="9525">
            <a:noFill/>
            <a:miter lim="800000"/>
            <a:headEnd/>
            <a:tailEnd/>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Явная и неявная реализация интерфейса</a:t>
            </a:r>
          </a:p>
        </p:txBody>
      </p:sp>
      <p:sp>
        <p:nvSpPr>
          <p:cNvPr id="4" name="Flowchart: Document 3"/>
          <p:cNvSpPr/>
          <p:nvPr/>
        </p:nvSpPr>
        <p:spPr bwMode="auto">
          <a:xfrm>
            <a:off x="257188" y="775154"/>
            <a:ext cx="5638800" cy="3568246"/>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en-US" sz="1400" dirty="0" err="1">
                <a:latin typeface="Consolas" pitchFamily="49" charset="0"/>
                <a:cs typeface="Consolas" pitchFamily="49" charset="0"/>
              </a:rPr>
              <a:t>struct</a:t>
            </a:r>
            <a:r>
              <a:rPr lang="en-US" sz="1400" dirty="0">
                <a:latin typeface="Consolas" pitchFamily="49" charset="0"/>
                <a:cs typeface="Consolas" pitchFamily="49" charset="0"/>
              </a:rPr>
              <a:t> </a:t>
            </a: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 : IComparable</a:t>
            </a:r>
          </a:p>
          <a:p>
            <a:r>
              <a:rPr lang="en-US" sz="1400" dirty="0">
                <a:latin typeface="Consolas" pitchFamily="49" charset="0"/>
                <a:cs typeface="Consolas" pitchFamily="49" charset="0"/>
              </a:rPr>
              <a:t>{</a:t>
            </a:r>
          </a:p>
          <a:p>
            <a:r>
              <a:rPr lang="en-US" sz="1400" dirty="0">
                <a:latin typeface="Consolas" pitchFamily="49" charset="0"/>
                <a:cs typeface="Consolas" pitchFamily="49" charset="0"/>
              </a:rPr>
              <a:t>    private int x;</a:t>
            </a:r>
          </a:p>
          <a:p>
            <a:r>
              <a:rPr lang="en-US" sz="1400" dirty="0">
                <a:latin typeface="Consolas" pitchFamily="49" charset="0"/>
                <a:cs typeface="Consolas" pitchFamily="49" charset="0"/>
              </a:rPr>
              <a:t>    public </a:t>
            </a: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 x)</a:t>
            </a:r>
          </a:p>
          <a:p>
            <a:r>
              <a:rPr lang="en-US" sz="1400" dirty="0">
                <a:latin typeface="Consolas" pitchFamily="49" charset="0"/>
                <a:cs typeface="Consolas" pitchFamily="49" charset="0"/>
              </a:rPr>
              <a:t>    {</a:t>
            </a:r>
          </a:p>
          <a:p>
            <a:r>
              <a:rPr lang="en-US" sz="1400" dirty="0">
                <a:latin typeface="Consolas" pitchFamily="49" charset="0"/>
                <a:cs typeface="Consolas" pitchFamily="49" charset="0"/>
              </a:rPr>
              <a:t> </a:t>
            </a:r>
            <a:r>
              <a:rPr lang="ru-RU" sz="1400" dirty="0">
                <a:latin typeface="Consolas" pitchFamily="49" charset="0"/>
                <a:cs typeface="Consolas" pitchFamily="49" charset="0"/>
              </a:rPr>
              <a:t> </a:t>
            </a:r>
            <a:r>
              <a:rPr lang="en-US" sz="1400" dirty="0">
                <a:latin typeface="Consolas" pitchFamily="49" charset="0"/>
                <a:cs typeface="Consolas" pitchFamily="49" charset="0"/>
              </a:rPr>
              <a:t>      </a:t>
            </a:r>
            <a:r>
              <a:rPr lang="en-US" sz="1400" dirty="0" err="1">
                <a:latin typeface="Consolas" pitchFamily="49" charset="0"/>
                <a:cs typeface="Consolas" pitchFamily="49" charset="0"/>
              </a:rPr>
              <a:t>this.x</a:t>
            </a:r>
            <a:r>
              <a:rPr lang="en-US" sz="1400" dirty="0">
                <a:latin typeface="Consolas" pitchFamily="49" charset="0"/>
                <a:cs typeface="Consolas" pitchFamily="49" charset="0"/>
              </a:rPr>
              <a:t> = x;</a:t>
            </a:r>
          </a:p>
          <a:p>
            <a:r>
              <a:rPr lang="ru-RU" sz="1400" dirty="0">
                <a:latin typeface="Consolas" pitchFamily="49" charset="0"/>
                <a:cs typeface="Consolas" pitchFamily="49" charset="0"/>
              </a:rPr>
              <a:t> </a:t>
            </a:r>
            <a:r>
              <a:rPr lang="en-US" sz="1400" dirty="0">
                <a:latin typeface="Consolas" pitchFamily="49" charset="0"/>
                <a:cs typeface="Consolas" pitchFamily="49" charset="0"/>
              </a:rPr>
              <a:t>   }</a:t>
            </a:r>
          </a:p>
          <a:p>
            <a:r>
              <a:rPr lang="en-US" sz="1400" dirty="0">
                <a:latin typeface="Consolas" pitchFamily="49" charset="0"/>
                <a:cs typeface="Consolas" pitchFamily="49" charset="0"/>
              </a:rPr>
              <a:t>    public int </a:t>
            </a:r>
            <a:r>
              <a:rPr lang="en-US" sz="1400" b="1" dirty="0" err="1">
                <a:latin typeface="Consolas" pitchFamily="49" charset="0"/>
                <a:cs typeface="Consolas" pitchFamily="49" charset="0"/>
              </a:rPr>
              <a:t>CompareTo</a:t>
            </a:r>
            <a:r>
              <a:rPr lang="en-US" sz="1400" dirty="0">
                <a:latin typeface="Consolas" pitchFamily="49" charset="0"/>
                <a:cs typeface="Consolas" pitchFamily="49" charset="0"/>
              </a:rPr>
              <a:t>(object </a:t>
            </a:r>
            <a:r>
              <a:rPr lang="en-US" sz="1400" dirty="0" err="1">
                <a:latin typeface="Consolas" pitchFamily="49" charset="0"/>
                <a:cs typeface="Consolas" pitchFamily="49" charset="0"/>
              </a:rPr>
              <a:t>obj</a:t>
            </a:r>
            <a:r>
              <a:rPr lang="en-US" sz="1400" dirty="0">
                <a:latin typeface="Consolas" pitchFamily="49" charset="0"/>
                <a:cs typeface="Consolas" pitchFamily="49" charset="0"/>
              </a:rPr>
              <a:t>)</a:t>
            </a:r>
          </a:p>
          <a:p>
            <a:r>
              <a:rPr lang="ru-RU" sz="1400" dirty="0">
                <a:latin typeface="Consolas" pitchFamily="49" charset="0"/>
                <a:cs typeface="Consolas" pitchFamily="49" charset="0"/>
              </a:rPr>
              <a:t> </a:t>
            </a:r>
            <a:r>
              <a:rPr lang="en-US" sz="1400" dirty="0">
                <a:latin typeface="Consolas" pitchFamily="49" charset="0"/>
                <a:cs typeface="Consolas" pitchFamily="49" charset="0"/>
              </a:rPr>
              <a:t>   {</a:t>
            </a:r>
          </a:p>
          <a:p>
            <a:r>
              <a:rPr lang="en-US" sz="1400" dirty="0">
                <a:latin typeface="Consolas" pitchFamily="49" charset="0"/>
                <a:cs typeface="Consolas" pitchFamily="49" charset="0"/>
              </a:rPr>
              <a:t>        return </a:t>
            </a:r>
            <a:r>
              <a:rPr lang="en-US" sz="1400" dirty="0" err="1">
                <a:latin typeface="Consolas" pitchFamily="49" charset="0"/>
                <a:cs typeface="Consolas" pitchFamily="49" charset="0"/>
              </a:rPr>
              <a:t>this.x</a:t>
            </a:r>
            <a:r>
              <a:rPr lang="en-US" sz="1400" dirty="0">
                <a:latin typeface="Consolas" pitchFamily="49" charset="0"/>
                <a:cs typeface="Consolas" pitchFamily="49" charset="0"/>
              </a:rPr>
              <a:t> - ((</a:t>
            </a: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 </a:t>
            </a:r>
            <a:r>
              <a:rPr lang="en-US" sz="1400" dirty="0" err="1">
                <a:latin typeface="Consolas" pitchFamily="49" charset="0"/>
                <a:cs typeface="Consolas" pitchFamily="49" charset="0"/>
              </a:rPr>
              <a:t>obj</a:t>
            </a:r>
            <a:r>
              <a:rPr lang="en-US" sz="1400" dirty="0">
                <a:latin typeface="Consolas" pitchFamily="49" charset="0"/>
                <a:cs typeface="Consolas" pitchFamily="49" charset="0"/>
              </a:rPr>
              <a:t>).x;</a:t>
            </a:r>
          </a:p>
          <a:p>
            <a:r>
              <a:rPr lang="en-US" sz="1400" dirty="0">
                <a:latin typeface="Consolas" pitchFamily="49" charset="0"/>
                <a:cs typeface="Consolas" pitchFamily="49" charset="0"/>
              </a:rPr>
              <a:t> </a:t>
            </a:r>
            <a:r>
              <a:rPr lang="ru-RU" sz="1400" dirty="0">
                <a:latin typeface="Consolas" pitchFamily="49" charset="0"/>
                <a:cs typeface="Consolas" pitchFamily="49" charset="0"/>
              </a:rPr>
              <a:t>   </a:t>
            </a:r>
            <a:r>
              <a:rPr lang="en-US" sz="1400" dirty="0">
                <a:latin typeface="Consolas" pitchFamily="49" charset="0"/>
                <a:cs typeface="Consolas" pitchFamily="49" charset="0"/>
              </a:rPr>
              <a:t>}</a:t>
            </a:r>
          </a:p>
          <a:p>
            <a:r>
              <a:rPr lang="en-US" sz="1400" dirty="0">
                <a:latin typeface="Consolas" pitchFamily="49" charset="0"/>
                <a:cs typeface="Consolas" pitchFamily="49" charset="0"/>
              </a:rPr>
              <a:t>}</a:t>
            </a:r>
            <a:endParaRPr lang="fr-FR" sz="1400" dirty="0">
              <a:latin typeface="Consolas" pitchFamily="49" charset="0"/>
              <a:cs typeface="Consolas" pitchFamily="49" charset="0"/>
            </a:endParaRPr>
          </a:p>
        </p:txBody>
      </p:sp>
      <p:sp>
        <p:nvSpPr>
          <p:cNvPr id="7" name="Блок-схема: документ 6"/>
          <p:cNvSpPr/>
          <p:nvPr/>
        </p:nvSpPr>
        <p:spPr bwMode="auto">
          <a:xfrm>
            <a:off x="381000" y="3656180"/>
            <a:ext cx="4363872" cy="1440415"/>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 s = new </a:t>
            </a: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a:t>
            </a:r>
          </a:p>
          <a:p>
            <a:pPr algn="just" defTabSz="457200">
              <a:lnSpc>
                <a:spcPct val="90000"/>
              </a:lnSpc>
              <a:tabLst>
                <a:tab pos="457200" algn="l"/>
              </a:tabLst>
            </a:pPr>
            <a:r>
              <a:rPr lang="en-US" sz="1400" dirty="0">
                <a:latin typeface="Consolas" pitchFamily="49" charset="0"/>
                <a:cs typeface="Consolas" pitchFamily="49" charset="0"/>
              </a:rPr>
              <a:t>object o = new object();</a:t>
            </a:r>
          </a:p>
          <a:p>
            <a:pPr algn="just" defTabSz="457200">
              <a:lnSpc>
                <a:spcPct val="90000"/>
              </a:lnSpc>
              <a:tabLst>
                <a:tab pos="457200" algn="l"/>
              </a:tabLst>
            </a:pPr>
            <a:r>
              <a:rPr lang="en-US" sz="1400" dirty="0">
                <a:latin typeface="Consolas" pitchFamily="49" charset="0"/>
                <a:cs typeface="Consolas" pitchFamily="49" charset="0"/>
              </a:rPr>
              <a:t>int v = </a:t>
            </a:r>
            <a:r>
              <a:rPr lang="en-US" sz="1400" dirty="0" err="1">
                <a:latin typeface="Consolas" pitchFamily="49" charset="0"/>
                <a:cs typeface="Consolas" pitchFamily="49" charset="0"/>
              </a:rPr>
              <a:t>s.CompareTo</a:t>
            </a:r>
            <a:r>
              <a:rPr lang="en-US" sz="1400" dirty="0">
                <a:latin typeface="Consolas" pitchFamily="49" charset="0"/>
                <a:cs typeface="Consolas" pitchFamily="49" charset="0"/>
              </a:rPr>
              <a:t>(s);//boxing</a:t>
            </a:r>
          </a:p>
          <a:p>
            <a:pPr algn="just" defTabSz="457200">
              <a:lnSpc>
                <a:spcPct val="90000"/>
              </a:lnSpc>
              <a:tabLst>
                <a:tab pos="457200" algn="l"/>
              </a:tabLst>
            </a:pPr>
            <a:r>
              <a:rPr lang="en-US" sz="1400" dirty="0">
                <a:latin typeface="Consolas" pitchFamily="49" charset="0"/>
                <a:cs typeface="Consolas" pitchFamily="49" charset="0"/>
              </a:rPr>
              <a:t>v = </a:t>
            </a:r>
            <a:r>
              <a:rPr lang="en-US" sz="1400" dirty="0" err="1">
                <a:latin typeface="Consolas" pitchFamily="49" charset="0"/>
                <a:cs typeface="Consolas" pitchFamily="49" charset="0"/>
              </a:rPr>
              <a:t>s.CompareTo</a:t>
            </a:r>
            <a:r>
              <a:rPr lang="en-US" sz="1400" dirty="0">
                <a:latin typeface="Consolas" pitchFamily="49" charset="0"/>
                <a:cs typeface="Consolas" pitchFamily="49" charset="0"/>
              </a:rPr>
              <a:t>(o);//InvalidCastException</a:t>
            </a:r>
            <a:endParaRPr lang="ru-RU" sz="1400" dirty="0" err="1">
              <a:latin typeface="Consolas" pitchFamily="49" charset="0"/>
              <a:cs typeface="Consolas" pitchFamily="49" charset="0"/>
            </a:endParaRPr>
          </a:p>
        </p:txBody>
      </p:sp>
      <p:sp>
        <p:nvSpPr>
          <p:cNvPr id="9" name="Flowchart: Document 3"/>
          <p:cNvSpPr/>
          <p:nvPr/>
        </p:nvSpPr>
        <p:spPr bwMode="auto">
          <a:xfrm>
            <a:off x="4647156" y="748846"/>
            <a:ext cx="4326340" cy="4668739"/>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arn-CL" sz="1400" dirty="0">
                <a:latin typeface="Consolas" pitchFamily="49" charset="0"/>
                <a:cs typeface="Consolas" pitchFamily="49" charset="0"/>
              </a:rPr>
              <a:t>struct </a:t>
            </a:r>
            <a:r>
              <a:rPr lang="en-US" sz="1400" dirty="0" err="1">
                <a:latin typeface="Consolas" pitchFamily="49" charset="0"/>
                <a:cs typeface="Consolas" pitchFamily="49" charset="0"/>
              </a:rPr>
              <a:t>SomeStruct</a:t>
            </a:r>
            <a:r>
              <a:rPr lang="arn-CL" sz="1400" dirty="0">
                <a:latin typeface="Consolas" pitchFamily="49" charset="0"/>
                <a:cs typeface="Consolas" pitchFamily="49" charset="0"/>
              </a:rPr>
              <a:t> : IComparable</a:t>
            </a:r>
          </a:p>
          <a:p>
            <a:r>
              <a:rPr lang="ru-RU" sz="1400" dirty="0">
                <a:latin typeface="Consolas" pitchFamily="49" charset="0"/>
                <a:cs typeface="Consolas" pitchFamily="49" charset="0"/>
              </a:rPr>
              <a:t>{</a:t>
            </a:r>
          </a:p>
          <a:p>
            <a:r>
              <a:rPr lang="ru-RU" sz="1400" dirty="0">
                <a:latin typeface="Consolas" pitchFamily="49" charset="0"/>
                <a:cs typeface="Consolas" pitchFamily="49" charset="0"/>
              </a:rPr>
              <a:t> </a:t>
            </a:r>
            <a:r>
              <a:rPr lang="arn-CL" sz="1400" dirty="0">
                <a:latin typeface="Consolas" pitchFamily="49" charset="0"/>
                <a:cs typeface="Consolas" pitchFamily="49" charset="0"/>
              </a:rPr>
              <a:t>   private int x;</a:t>
            </a:r>
          </a:p>
          <a:p>
            <a:r>
              <a:rPr lang="arn-CL" sz="1400" dirty="0">
                <a:latin typeface="Consolas" pitchFamily="49" charset="0"/>
                <a:cs typeface="Consolas" pitchFamily="49" charset="0"/>
              </a:rPr>
              <a:t>    public </a:t>
            </a:r>
            <a:r>
              <a:rPr lang="en-US" sz="1400" dirty="0" err="1">
                <a:latin typeface="Consolas" pitchFamily="49" charset="0"/>
                <a:cs typeface="Consolas" pitchFamily="49" charset="0"/>
              </a:rPr>
              <a:t>SomeStruct</a:t>
            </a:r>
            <a:r>
              <a:rPr lang="arn-CL" sz="1400" dirty="0">
                <a:latin typeface="Consolas" pitchFamily="49" charset="0"/>
                <a:cs typeface="Consolas" pitchFamily="49" charset="0"/>
              </a:rPr>
              <a:t> x)</a:t>
            </a:r>
          </a:p>
          <a:p>
            <a:r>
              <a:rPr lang="ru-RU" sz="1400" dirty="0">
                <a:latin typeface="Consolas" pitchFamily="49" charset="0"/>
                <a:cs typeface="Consolas" pitchFamily="49" charset="0"/>
              </a:rPr>
              <a:t>    {</a:t>
            </a:r>
          </a:p>
          <a:p>
            <a:r>
              <a:rPr lang="arn-CL" sz="1400" dirty="0">
                <a:latin typeface="Consolas" pitchFamily="49" charset="0"/>
                <a:cs typeface="Consolas" pitchFamily="49" charset="0"/>
              </a:rPr>
              <a:t>        this.x = x;</a:t>
            </a:r>
          </a:p>
          <a:p>
            <a:r>
              <a:rPr lang="ru-RU" sz="1400" dirty="0">
                <a:latin typeface="Consolas" pitchFamily="49" charset="0"/>
                <a:cs typeface="Consolas" pitchFamily="49" charset="0"/>
              </a:rPr>
              <a:t>    }</a:t>
            </a:r>
          </a:p>
          <a:p>
            <a:r>
              <a:rPr lang="arn-CL" sz="1400" dirty="0">
                <a:latin typeface="Consolas" pitchFamily="49" charset="0"/>
                <a:cs typeface="Consolas" pitchFamily="49" charset="0"/>
              </a:rPr>
              <a:t>    public int </a:t>
            </a:r>
            <a:r>
              <a:rPr lang="arn-CL" sz="1400" b="1" dirty="0">
                <a:latin typeface="Consolas" pitchFamily="49" charset="0"/>
                <a:cs typeface="Consolas" pitchFamily="49" charset="0"/>
              </a:rPr>
              <a:t>CompareTo</a:t>
            </a:r>
            <a:r>
              <a:rPr lang="arn-CL" sz="1400" dirty="0">
                <a:latin typeface="Consolas" pitchFamily="49" charset="0"/>
                <a:cs typeface="Consolas" pitchFamily="49" charset="0"/>
              </a:rPr>
              <a:t>(</a:t>
            </a:r>
            <a:r>
              <a:rPr lang="en-US" sz="1400" dirty="0" err="1">
                <a:latin typeface="Consolas" pitchFamily="49" charset="0"/>
                <a:cs typeface="Consolas" pitchFamily="49" charset="0"/>
              </a:rPr>
              <a:t>SomeStruct</a:t>
            </a:r>
            <a:r>
              <a:rPr lang="arn-CL" sz="1400" dirty="0">
                <a:latin typeface="Consolas" pitchFamily="49" charset="0"/>
                <a:cs typeface="Consolas" pitchFamily="49" charset="0"/>
              </a:rPr>
              <a:t> other)</a:t>
            </a:r>
          </a:p>
          <a:p>
            <a:r>
              <a:rPr lang="ru-RU" sz="1400" dirty="0">
                <a:latin typeface="Consolas" pitchFamily="49" charset="0"/>
                <a:cs typeface="Consolas" pitchFamily="49" charset="0"/>
              </a:rPr>
              <a:t>    {</a:t>
            </a:r>
          </a:p>
          <a:p>
            <a:r>
              <a:rPr lang="arn-CL" sz="1400" dirty="0">
                <a:latin typeface="Consolas" pitchFamily="49" charset="0"/>
                <a:cs typeface="Consolas" pitchFamily="49" charset="0"/>
              </a:rPr>
              <a:t> </a:t>
            </a:r>
            <a:r>
              <a:rPr lang="ru-RU" sz="1400" dirty="0">
                <a:latin typeface="Consolas" pitchFamily="49" charset="0"/>
                <a:cs typeface="Consolas" pitchFamily="49" charset="0"/>
              </a:rPr>
              <a:t> </a:t>
            </a:r>
            <a:r>
              <a:rPr lang="arn-CL" sz="1400" dirty="0">
                <a:latin typeface="Consolas" pitchFamily="49" charset="0"/>
                <a:cs typeface="Consolas" pitchFamily="49" charset="0"/>
              </a:rPr>
              <a:t>      return this.x - other.x;</a:t>
            </a:r>
          </a:p>
          <a:p>
            <a:r>
              <a:rPr lang="ru-RU" sz="1400" dirty="0">
                <a:latin typeface="Consolas" pitchFamily="49" charset="0"/>
                <a:cs typeface="Consolas" pitchFamily="49" charset="0"/>
              </a:rPr>
              <a:t>    }</a:t>
            </a:r>
          </a:p>
          <a:p>
            <a:r>
              <a:rPr lang="arn-CL" sz="1400" dirty="0">
                <a:latin typeface="Consolas" pitchFamily="49" charset="0"/>
                <a:cs typeface="Consolas" pitchFamily="49" charset="0"/>
              </a:rPr>
              <a:t>    int </a:t>
            </a:r>
            <a:r>
              <a:rPr lang="arn-CL" sz="1400" b="1" dirty="0">
                <a:latin typeface="Consolas" pitchFamily="49" charset="0"/>
                <a:cs typeface="Consolas" pitchFamily="49" charset="0"/>
              </a:rPr>
              <a:t>IComparable.CompareTo</a:t>
            </a:r>
            <a:r>
              <a:rPr lang="arn-CL" sz="1400" dirty="0">
                <a:latin typeface="Consolas" pitchFamily="49" charset="0"/>
                <a:cs typeface="Consolas" pitchFamily="49" charset="0"/>
              </a:rPr>
              <a:t>(object obj)</a:t>
            </a:r>
          </a:p>
          <a:p>
            <a:r>
              <a:rPr lang="ru-RU" sz="1400" dirty="0">
                <a:latin typeface="Consolas" pitchFamily="49" charset="0"/>
                <a:cs typeface="Consolas" pitchFamily="49" charset="0"/>
              </a:rPr>
              <a:t>    {</a:t>
            </a:r>
          </a:p>
          <a:p>
            <a:r>
              <a:rPr lang="arn-CL" sz="1400" dirty="0">
                <a:latin typeface="Consolas" pitchFamily="49" charset="0"/>
                <a:cs typeface="Consolas" pitchFamily="49" charset="0"/>
              </a:rPr>
              <a:t>        return CompareTo((</a:t>
            </a:r>
            <a:r>
              <a:rPr lang="en-US" sz="1400" dirty="0" err="1">
                <a:latin typeface="Consolas" pitchFamily="49" charset="0"/>
                <a:cs typeface="Consolas" pitchFamily="49" charset="0"/>
              </a:rPr>
              <a:t>SomeStruct</a:t>
            </a:r>
            <a:r>
              <a:rPr lang="arn-CL" sz="1400" dirty="0">
                <a:latin typeface="Consolas" pitchFamily="49" charset="0"/>
                <a:cs typeface="Consolas" pitchFamily="49" charset="0"/>
              </a:rPr>
              <a:t>)obj);</a:t>
            </a:r>
          </a:p>
          <a:p>
            <a:r>
              <a:rPr lang="ru-RU" sz="1400" dirty="0">
                <a:latin typeface="Consolas" pitchFamily="49" charset="0"/>
                <a:cs typeface="Consolas" pitchFamily="49" charset="0"/>
              </a:rPr>
              <a:t>    }</a:t>
            </a:r>
          </a:p>
          <a:p>
            <a:r>
              <a:rPr lang="en-US" sz="1400" dirty="0">
                <a:latin typeface="Consolas" pitchFamily="49" charset="0"/>
                <a:cs typeface="Consolas" pitchFamily="49" charset="0"/>
              </a:rPr>
              <a:t>}</a:t>
            </a:r>
            <a:r>
              <a:rPr lang="ru-RU" sz="1400" dirty="0">
                <a:latin typeface="Consolas" pitchFamily="49" charset="0"/>
                <a:cs typeface="Consolas" pitchFamily="49" charset="0"/>
              </a:rPr>
              <a:t>  </a:t>
            </a:r>
          </a:p>
        </p:txBody>
      </p:sp>
      <p:sp>
        <p:nvSpPr>
          <p:cNvPr id="10" name="Блок-схема: документ 9"/>
          <p:cNvSpPr/>
          <p:nvPr/>
        </p:nvSpPr>
        <p:spPr bwMode="auto">
          <a:xfrm>
            <a:off x="4484364" y="4369708"/>
            <a:ext cx="4489132" cy="1497692"/>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 s = new </a:t>
            </a:r>
            <a:r>
              <a:rPr lang="en-US" sz="1400" dirty="0" err="1">
                <a:latin typeface="Consolas" pitchFamily="49" charset="0"/>
                <a:cs typeface="Consolas" pitchFamily="49" charset="0"/>
              </a:rPr>
              <a:t>SomeStruct</a:t>
            </a:r>
            <a:r>
              <a:rPr lang="en-US" sz="1400" dirty="0">
                <a:latin typeface="Consolas" pitchFamily="49" charset="0"/>
                <a:cs typeface="Consolas" pitchFamily="49" charset="0"/>
              </a:rPr>
              <a:t>();</a:t>
            </a:r>
          </a:p>
          <a:p>
            <a:pPr algn="just" defTabSz="457200">
              <a:lnSpc>
                <a:spcPct val="90000"/>
              </a:lnSpc>
              <a:tabLst>
                <a:tab pos="457200" algn="l"/>
              </a:tabLst>
            </a:pPr>
            <a:r>
              <a:rPr lang="en-US" sz="1400" dirty="0">
                <a:latin typeface="Consolas" pitchFamily="49" charset="0"/>
                <a:cs typeface="Consolas" pitchFamily="49" charset="0"/>
              </a:rPr>
              <a:t>object o = new object();</a:t>
            </a:r>
          </a:p>
          <a:p>
            <a:pPr algn="just" defTabSz="457200">
              <a:lnSpc>
                <a:spcPct val="90000"/>
              </a:lnSpc>
              <a:tabLst>
                <a:tab pos="457200" algn="l"/>
              </a:tabLst>
            </a:pPr>
            <a:r>
              <a:rPr lang="en-US" sz="1400" dirty="0">
                <a:latin typeface="Consolas" pitchFamily="49" charset="0"/>
                <a:cs typeface="Consolas" pitchFamily="49" charset="0"/>
              </a:rPr>
              <a:t>int v = </a:t>
            </a:r>
            <a:r>
              <a:rPr lang="en-US" sz="1400" dirty="0" err="1">
                <a:latin typeface="Consolas" pitchFamily="49" charset="0"/>
                <a:cs typeface="Consolas" pitchFamily="49" charset="0"/>
              </a:rPr>
              <a:t>s.CompareTo</a:t>
            </a:r>
            <a:r>
              <a:rPr lang="en-US" sz="1400" dirty="0">
                <a:latin typeface="Consolas" pitchFamily="49" charset="0"/>
                <a:cs typeface="Consolas" pitchFamily="49" charset="0"/>
              </a:rPr>
              <a:t>(s);</a:t>
            </a:r>
          </a:p>
          <a:p>
            <a:pPr algn="just" defTabSz="457200">
              <a:lnSpc>
                <a:spcPct val="90000"/>
              </a:lnSpc>
              <a:tabLst>
                <a:tab pos="457200" algn="l"/>
              </a:tabLst>
            </a:pPr>
            <a:r>
              <a:rPr lang="en-US" sz="1400" dirty="0">
                <a:latin typeface="Consolas" pitchFamily="49" charset="0"/>
                <a:cs typeface="Consolas" pitchFamily="49" charset="0"/>
              </a:rPr>
              <a:t>v = </a:t>
            </a:r>
            <a:r>
              <a:rPr lang="en-US" sz="1400" dirty="0" err="1">
                <a:latin typeface="Consolas" pitchFamily="49" charset="0"/>
                <a:cs typeface="Consolas" pitchFamily="49" charset="0"/>
              </a:rPr>
              <a:t>s.CompareTo</a:t>
            </a:r>
            <a:r>
              <a:rPr lang="en-US" sz="1400" dirty="0">
                <a:latin typeface="Consolas" pitchFamily="49" charset="0"/>
                <a:cs typeface="Consolas" pitchFamily="49" charset="0"/>
              </a:rPr>
              <a:t>(o);//CTE</a:t>
            </a:r>
            <a:endParaRPr lang="ru-RU" sz="1400" dirty="0" err="1">
              <a:latin typeface="Consolas" pitchFamily="49" charset="0"/>
              <a:cs typeface="Consolas" pitchFamily="49" charset="0"/>
            </a:endParaRPr>
          </a:p>
        </p:txBody>
      </p:sp>
    </p:spTree>
    <p:extLst>
      <p:ext uri="{BB962C8B-B14F-4D97-AF65-F5344CB8AC3E}">
        <p14:creationId xmlns:p14="http://schemas.microsoft.com/office/powerpoint/2010/main" val="16539868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Явная и неявная реализация интерфейса</a:t>
            </a:r>
          </a:p>
        </p:txBody>
      </p:sp>
      <p:sp>
        <p:nvSpPr>
          <p:cNvPr id="4" name="Flowchart: Document 3"/>
          <p:cNvSpPr/>
          <p:nvPr/>
        </p:nvSpPr>
        <p:spPr bwMode="auto">
          <a:xfrm>
            <a:off x="228600" y="645459"/>
            <a:ext cx="8686800" cy="25908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en-US" sz="1400" dirty="0">
              <a:latin typeface="Consolas" pitchFamily="49" charset="0"/>
              <a:cs typeface="Consolas" pitchFamily="49" charset="0"/>
            </a:endParaRPr>
          </a:p>
          <a:p>
            <a:r>
              <a:rPr lang="en-US" sz="1400" dirty="0">
                <a:latin typeface="Consolas" pitchFamily="49" charset="0"/>
                <a:cs typeface="Consolas" pitchFamily="49" charset="0"/>
              </a:rPr>
              <a:t>public sealed class </a:t>
            </a:r>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 : </a:t>
            </a:r>
            <a:r>
              <a:rPr lang="en-US" sz="1400" dirty="0" err="1">
                <a:latin typeface="Consolas" pitchFamily="49" charset="0"/>
                <a:cs typeface="Consolas" pitchFamily="49" charset="0"/>
              </a:rPr>
              <a:t>IDisposable</a:t>
            </a:r>
            <a:r>
              <a:rPr lang="en-US" sz="1400" dirty="0">
                <a:latin typeface="Consolas" pitchFamily="49" charset="0"/>
                <a:cs typeface="Consolas" pitchFamily="49" charset="0"/>
              </a:rPr>
              <a:t> </a:t>
            </a:r>
          </a:p>
          <a:p>
            <a:r>
              <a:rPr lang="en-US" sz="1400" dirty="0">
                <a:latin typeface="Consolas" pitchFamily="49" charset="0"/>
                <a:cs typeface="Consolas" pitchFamily="49" charset="0"/>
              </a:rPr>
              <a:t>{</a:t>
            </a:r>
          </a:p>
          <a:p>
            <a:r>
              <a:rPr lang="fr-FR" sz="1400" dirty="0">
                <a:latin typeface="Consolas" pitchFamily="49" charset="0"/>
                <a:cs typeface="Consolas" pitchFamily="49" charset="0"/>
              </a:rPr>
              <a:t>     public </a:t>
            </a:r>
            <a:r>
              <a:rPr lang="fr-FR" sz="1400" dirty="0" err="1">
                <a:latin typeface="Consolas" pitchFamily="49" charset="0"/>
                <a:cs typeface="Consolas" pitchFamily="49" charset="0"/>
              </a:rPr>
              <a:t>void</a:t>
            </a:r>
            <a:r>
              <a:rPr lang="fr-FR" sz="1400" dirty="0">
                <a:latin typeface="Consolas" pitchFamily="49" charset="0"/>
                <a:cs typeface="Consolas" pitchFamily="49" charset="0"/>
              </a:rPr>
              <a:t> Dispose() { </a:t>
            </a:r>
            <a:r>
              <a:rPr lang="fr-FR" sz="1400" dirty="0" err="1">
                <a:latin typeface="Consolas" pitchFamily="49" charset="0"/>
                <a:cs typeface="Consolas" pitchFamily="49" charset="0"/>
              </a:rPr>
              <a:t>Console.WriteLine</a:t>
            </a:r>
            <a:r>
              <a:rPr lang="fr-FR" sz="1400" dirty="0">
                <a:latin typeface="Consolas" pitchFamily="49" charset="0"/>
                <a:cs typeface="Consolas" pitchFamily="49" charset="0"/>
              </a:rPr>
              <a:t>("Dispose");}</a:t>
            </a:r>
          </a:p>
          <a:p>
            <a:r>
              <a:rPr lang="fr-FR" sz="1400" dirty="0">
                <a:latin typeface="Consolas" pitchFamily="49" charset="0"/>
                <a:cs typeface="Consolas" pitchFamily="49" charset="0"/>
              </a:rPr>
              <a:t>}</a:t>
            </a:r>
          </a:p>
          <a:p>
            <a:endParaRPr lang="fr-FR" sz="1400" dirty="0">
              <a:latin typeface="Consolas" pitchFamily="49" charset="0"/>
              <a:cs typeface="Consolas" pitchFamily="49" charset="0"/>
            </a:endParaRPr>
          </a:p>
          <a:p>
            <a:r>
              <a:rPr lang="en-US" sz="1400" dirty="0">
                <a:latin typeface="Consolas" pitchFamily="49" charset="0"/>
                <a:cs typeface="Consolas" pitchFamily="49" charset="0"/>
              </a:rPr>
              <a:t>public sealed class </a:t>
            </a:r>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 : </a:t>
            </a:r>
            <a:r>
              <a:rPr lang="en-US" sz="1400" dirty="0" err="1">
                <a:latin typeface="Consolas" pitchFamily="49" charset="0"/>
                <a:cs typeface="Consolas" pitchFamily="49" charset="0"/>
              </a:rPr>
              <a:t>IDisposable</a:t>
            </a:r>
            <a:r>
              <a:rPr lang="en-US" sz="1400" dirty="0">
                <a:latin typeface="Consolas" pitchFamily="49" charset="0"/>
                <a:cs typeface="Consolas" pitchFamily="49" charset="0"/>
              </a:rPr>
              <a:t> </a:t>
            </a:r>
          </a:p>
          <a:p>
            <a:r>
              <a:rPr lang="en-US" sz="1400" dirty="0">
                <a:latin typeface="Consolas" pitchFamily="49" charset="0"/>
                <a:cs typeface="Consolas" pitchFamily="49" charset="0"/>
              </a:rPr>
              <a:t>{</a:t>
            </a:r>
          </a:p>
          <a:p>
            <a:r>
              <a:rPr lang="fr-FR" sz="1400" dirty="0">
                <a:latin typeface="Consolas" pitchFamily="49" charset="0"/>
                <a:cs typeface="Consolas" pitchFamily="49" charset="0"/>
              </a:rPr>
              <a:t>    public </a:t>
            </a:r>
            <a:r>
              <a:rPr lang="fr-FR" sz="1400" dirty="0" err="1">
                <a:latin typeface="Consolas" pitchFamily="49" charset="0"/>
                <a:cs typeface="Consolas" pitchFamily="49" charset="0"/>
              </a:rPr>
              <a:t>void</a:t>
            </a:r>
            <a:r>
              <a:rPr lang="fr-FR" sz="1400" dirty="0">
                <a:latin typeface="Consolas" pitchFamily="49" charset="0"/>
                <a:cs typeface="Consolas" pitchFamily="49" charset="0"/>
              </a:rPr>
              <a:t> Dispose() { </a:t>
            </a:r>
            <a:r>
              <a:rPr lang="fr-FR" sz="1400" dirty="0" err="1">
                <a:latin typeface="Consolas" pitchFamily="49" charset="0"/>
                <a:cs typeface="Consolas" pitchFamily="49" charset="0"/>
              </a:rPr>
              <a:t>Console.WriteLine</a:t>
            </a:r>
            <a:r>
              <a:rPr lang="fr-FR" sz="1400" dirty="0">
                <a:latin typeface="Consolas" pitchFamily="49" charset="0"/>
                <a:cs typeface="Consolas" pitchFamily="49" charset="0"/>
              </a:rPr>
              <a:t>("public Dispose"); }</a:t>
            </a:r>
          </a:p>
          <a:p>
            <a:r>
              <a:rPr lang="fr-FR" sz="1400" dirty="0">
                <a:latin typeface="Consolas" pitchFamily="49" charset="0"/>
                <a:cs typeface="Consolas" pitchFamily="49" charset="0"/>
              </a:rPr>
              <a:t>    </a:t>
            </a:r>
            <a:r>
              <a:rPr lang="fr-FR" sz="1400" dirty="0" err="1">
                <a:latin typeface="Consolas" pitchFamily="49" charset="0"/>
                <a:cs typeface="Consolas" pitchFamily="49" charset="0"/>
              </a:rPr>
              <a:t>void</a:t>
            </a:r>
            <a:r>
              <a:rPr lang="fr-FR" sz="1400" dirty="0">
                <a:latin typeface="Consolas" pitchFamily="49" charset="0"/>
                <a:cs typeface="Consolas" pitchFamily="49" charset="0"/>
              </a:rPr>
              <a:t> </a:t>
            </a:r>
            <a:r>
              <a:rPr lang="fr-FR" sz="1400" dirty="0" err="1">
                <a:latin typeface="Consolas" pitchFamily="49" charset="0"/>
                <a:cs typeface="Consolas" pitchFamily="49" charset="0"/>
              </a:rPr>
              <a:t>IDisposable.Dispose</a:t>
            </a:r>
            <a:r>
              <a:rPr lang="fr-FR" sz="1400" dirty="0">
                <a:latin typeface="Consolas" pitchFamily="49" charset="0"/>
                <a:cs typeface="Consolas" pitchFamily="49" charset="0"/>
              </a:rPr>
              <a:t>() { </a:t>
            </a:r>
            <a:r>
              <a:rPr lang="fr-FR" sz="1400" dirty="0" err="1">
                <a:latin typeface="Consolas" pitchFamily="49" charset="0"/>
                <a:cs typeface="Consolas" pitchFamily="49" charset="0"/>
              </a:rPr>
              <a:t>Console.WriteLine</a:t>
            </a:r>
            <a:r>
              <a:rPr lang="fr-FR" sz="1400" dirty="0">
                <a:latin typeface="Consolas" pitchFamily="49" charset="0"/>
                <a:cs typeface="Consolas" pitchFamily="49" charset="0"/>
              </a:rPr>
              <a:t>("</a:t>
            </a:r>
            <a:r>
              <a:rPr lang="fr-FR" sz="1400" dirty="0" err="1">
                <a:latin typeface="Consolas" pitchFamily="49" charset="0"/>
                <a:cs typeface="Consolas" pitchFamily="49" charset="0"/>
              </a:rPr>
              <a:t>IDisposable</a:t>
            </a:r>
            <a:r>
              <a:rPr lang="fr-FR" sz="1400" dirty="0">
                <a:latin typeface="Consolas" pitchFamily="49" charset="0"/>
                <a:cs typeface="Consolas" pitchFamily="49" charset="0"/>
              </a:rPr>
              <a:t> Dispose"); }</a:t>
            </a:r>
          </a:p>
          <a:p>
            <a:r>
              <a:rPr lang="ru-RU" sz="1400" dirty="0">
                <a:latin typeface="Consolas" pitchFamily="49" charset="0"/>
                <a:cs typeface="Consolas" pitchFamily="49" charset="0"/>
              </a:rPr>
              <a:t>}</a:t>
            </a:r>
          </a:p>
        </p:txBody>
      </p:sp>
      <p:sp>
        <p:nvSpPr>
          <p:cNvPr id="5" name="Flowchart: Document 4"/>
          <p:cNvSpPr/>
          <p:nvPr/>
        </p:nvSpPr>
        <p:spPr bwMode="auto">
          <a:xfrm>
            <a:off x="228600" y="2819400"/>
            <a:ext cx="8686800" cy="19050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 </a:t>
            </a:r>
            <a:r>
              <a:rPr lang="en-US" sz="1400" dirty="0" err="1">
                <a:latin typeface="Consolas" pitchFamily="49" charset="0"/>
                <a:cs typeface="Consolas" pitchFamily="49" charset="0"/>
              </a:rPr>
              <a:t>st</a:t>
            </a:r>
            <a:r>
              <a:rPr lang="en-US" sz="1400" dirty="0">
                <a:latin typeface="Consolas" pitchFamily="49" charset="0"/>
                <a:cs typeface="Consolas" pitchFamily="49" charset="0"/>
              </a:rPr>
              <a:t> = new </a:t>
            </a:r>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a:t>
            </a:r>
          </a:p>
          <a:p>
            <a:r>
              <a:rPr lang="en-US" sz="1400" dirty="0">
                <a:latin typeface="Consolas" pitchFamily="49" charset="0"/>
                <a:cs typeface="Consolas" pitchFamily="49" charset="0"/>
              </a:rPr>
              <a:t>// This calls the public Dispose method implementation</a:t>
            </a:r>
          </a:p>
          <a:p>
            <a:r>
              <a:rPr lang="en-US" sz="1400" dirty="0" err="1">
                <a:latin typeface="Consolas" pitchFamily="49" charset="0"/>
                <a:cs typeface="Consolas" pitchFamily="49" charset="0"/>
              </a:rPr>
              <a:t>st.Dispose</a:t>
            </a:r>
            <a:r>
              <a:rPr lang="en-US" sz="1400" dirty="0">
                <a:latin typeface="Consolas" pitchFamily="49" charset="0"/>
                <a:cs typeface="Consolas" pitchFamily="49" charset="0"/>
              </a:rPr>
              <a:t>();</a:t>
            </a:r>
          </a:p>
          <a:p>
            <a:r>
              <a:rPr lang="en-US" sz="1400" dirty="0">
                <a:latin typeface="Consolas" pitchFamily="49" charset="0"/>
                <a:cs typeface="Consolas" pitchFamily="49" charset="0"/>
              </a:rPr>
              <a:t>// This calls </a:t>
            </a:r>
            <a:r>
              <a:rPr lang="en-US" sz="1400" dirty="0" err="1">
                <a:latin typeface="Consolas" pitchFamily="49" charset="0"/>
                <a:cs typeface="Consolas" pitchFamily="49" charset="0"/>
              </a:rPr>
              <a:t>IDisposable's</a:t>
            </a:r>
            <a:r>
              <a:rPr lang="en-US" sz="1400" dirty="0">
                <a:latin typeface="Consolas" pitchFamily="49" charset="0"/>
                <a:cs typeface="Consolas" pitchFamily="49" charset="0"/>
              </a:rPr>
              <a:t> Dispose method implementation</a:t>
            </a:r>
          </a:p>
          <a:p>
            <a:r>
              <a:rPr lang="en-US" sz="1400" dirty="0" err="1">
                <a:latin typeface="Consolas" pitchFamily="49" charset="0"/>
                <a:cs typeface="Consolas" pitchFamily="49" charset="0"/>
              </a:rPr>
              <a:t>IDisposable</a:t>
            </a:r>
            <a:r>
              <a:rPr lang="en-US" sz="1400" dirty="0">
                <a:latin typeface="Consolas" pitchFamily="49" charset="0"/>
                <a:cs typeface="Consolas" pitchFamily="49" charset="0"/>
              </a:rPr>
              <a:t> d = </a:t>
            </a:r>
            <a:r>
              <a:rPr lang="en-US" sz="1400" dirty="0" err="1">
                <a:latin typeface="Consolas" pitchFamily="49" charset="0"/>
                <a:cs typeface="Consolas" pitchFamily="49" charset="0"/>
              </a:rPr>
              <a:t>st</a:t>
            </a:r>
            <a:r>
              <a:rPr lang="en-US" sz="1400" dirty="0">
                <a:latin typeface="Consolas" pitchFamily="49" charset="0"/>
                <a:cs typeface="Consolas" pitchFamily="49" charset="0"/>
              </a:rPr>
              <a:t>;</a:t>
            </a:r>
          </a:p>
          <a:p>
            <a:r>
              <a:rPr lang="en-US" sz="1400" dirty="0" err="1">
                <a:latin typeface="Consolas" pitchFamily="49" charset="0"/>
                <a:cs typeface="Consolas" pitchFamily="49" charset="0"/>
              </a:rPr>
              <a:t>d.Dispose</a:t>
            </a:r>
            <a:r>
              <a:rPr lang="en-US" sz="1400" dirty="0">
                <a:latin typeface="Consolas" pitchFamily="49" charset="0"/>
                <a:cs typeface="Consolas" pitchFamily="49" charset="0"/>
              </a:rPr>
              <a:t>();</a:t>
            </a:r>
          </a:p>
          <a:p>
            <a:endParaRPr lang="en-US" sz="1400" dirty="0">
              <a:latin typeface="Consolas" pitchFamily="49" charset="0"/>
              <a:cs typeface="Consolas" pitchFamily="49" charset="0"/>
            </a:endParaRPr>
          </a:p>
        </p:txBody>
      </p:sp>
      <p:sp>
        <p:nvSpPr>
          <p:cNvPr id="6" name="Rounded Rectangle 5"/>
          <p:cNvSpPr/>
          <p:nvPr/>
        </p:nvSpPr>
        <p:spPr bwMode="auto">
          <a:xfrm>
            <a:off x="6212541" y="3276600"/>
            <a:ext cx="2667000" cy="838200"/>
          </a:xfrm>
          <a:prstGeom prst="roundRec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pPr>
            <a:r>
              <a:rPr lang="fr-FR" sz="1600" dirty="0">
                <a:latin typeface="Consolas" pitchFamily="49" charset="0"/>
                <a:cs typeface="Consolas" pitchFamily="49" charset="0"/>
              </a:rPr>
              <a:t>Dispose</a:t>
            </a:r>
          </a:p>
          <a:p>
            <a:pPr defTabSz="457200">
              <a:lnSpc>
                <a:spcPct val="90000"/>
              </a:lnSpc>
              <a:tabLst>
                <a:tab pos="457200" algn="l"/>
              </a:tabLst>
            </a:pPr>
            <a:r>
              <a:rPr lang="fr-FR" sz="1600" dirty="0">
                <a:latin typeface="Consolas" pitchFamily="49" charset="0"/>
                <a:cs typeface="Consolas" pitchFamily="49" charset="0"/>
              </a:rPr>
              <a:t>Dispose</a:t>
            </a:r>
            <a:endParaRPr lang="en-US" sz="1600" dirty="0">
              <a:latin typeface="Consolas" pitchFamily="49" charset="0"/>
              <a:cs typeface="Consolas" pitchFamily="49" charset="0"/>
            </a:endParaRPr>
          </a:p>
        </p:txBody>
      </p:sp>
      <p:sp>
        <p:nvSpPr>
          <p:cNvPr id="7" name="Flowchart: Document 6"/>
          <p:cNvSpPr/>
          <p:nvPr/>
        </p:nvSpPr>
        <p:spPr bwMode="auto">
          <a:xfrm>
            <a:off x="228600" y="4305300"/>
            <a:ext cx="8686800" cy="19050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 </a:t>
            </a:r>
            <a:r>
              <a:rPr lang="en-US" sz="1400" dirty="0" err="1">
                <a:latin typeface="Consolas" pitchFamily="49" charset="0"/>
                <a:cs typeface="Consolas" pitchFamily="49" charset="0"/>
              </a:rPr>
              <a:t>st</a:t>
            </a:r>
            <a:r>
              <a:rPr lang="en-US" sz="1400" dirty="0">
                <a:latin typeface="Consolas" pitchFamily="49" charset="0"/>
                <a:cs typeface="Consolas" pitchFamily="49" charset="0"/>
              </a:rPr>
              <a:t> = new </a:t>
            </a:r>
            <a:r>
              <a:rPr lang="en-US" sz="1400" dirty="0" err="1">
                <a:latin typeface="Consolas" pitchFamily="49" charset="0"/>
                <a:cs typeface="Consolas" pitchFamily="49" charset="0"/>
              </a:rPr>
              <a:t>SimpleType</a:t>
            </a:r>
            <a:r>
              <a:rPr lang="en-US" sz="1400" dirty="0">
                <a:latin typeface="Consolas" pitchFamily="49" charset="0"/>
                <a:cs typeface="Consolas" pitchFamily="49" charset="0"/>
              </a:rPr>
              <a:t>();</a:t>
            </a:r>
          </a:p>
          <a:p>
            <a:r>
              <a:rPr lang="en-US" sz="1400" dirty="0">
                <a:latin typeface="Consolas" pitchFamily="49" charset="0"/>
                <a:cs typeface="Consolas" pitchFamily="49" charset="0"/>
              </a:rPr>
              <a:t>// This calls the public Dispose method implementation</a:t>
            </a:r>
          </a:p>
          <a:p>
            <a:r>
              <a:rPr lang="en-US" sz="1400" dirty="0" err="1">
                <a:latin typeface="Consolas" pitchFamily="49" charset="0"/>
                <a:cs typeface="Consolas" pitchFamily="49" charset="0"/>
              </a:rPr>
              <a:t>st.Dispose</a:t>
            </a:r>
            <a:r>
              <a:rPr lang="en-US" sz="1400" dirty="0">
                <a:latin typeface="Consolas" pitchFamily="49" charset="0"/>
                <a:cs typeface="Consolas" pitchFamily="49" charset="0"/>
              </a:rPr>
              <a:t>();</a:t>
            </a:r>
          </a:p>
          <a:p>
            <a:r>
              <a:rPr lang="en-US" sz="1400" dirty="0">
                <a:latin typeface="Consolas" pitchFamily="49" charset="0"/>
                <a:cs typeface="Consolas" pitchFamily="49" charset="0"/>
              </a:rPr>
              <a:t>// This calls </a:t>
            </a:r>
            <a:r>
              <a:rPr lang="en-US" sz="1400" dirty="0" err="1">
                <a:latin typeface="Consolas" pitchFamily="49" charset="0"/>
                <a:cs typeface="Consolas" pitchFamily="49" charset="0"/>
              </a:rPr>
              <a:t>IDisposable's</a:t>
            </a:r>
            <a:r>
              <a:rPr lang="en-US" sz="1400" dirty="0">
                <a:latin typeface="Consolas" pitchFamily="49" charset="0"/>
                <a:cs typeface="Consolas" pitchFamily="49" charset="0"/>
              </a:rPr>
              <a:t> Dispose method implementation</a:t>
            </a:r>
          </a:p>
          <a:p>
            <a:r>
              <a:rPr lang="en-US" sz="1400" dirty="0" err="1">
                <a:latin typeface="Consolas" pitchFamily="49" charset="0"/>
                <a:cs typeface="Consolas" pitchFamily="49" charset="0"/>
              </a:rPr>
              <a:t>IDisposable</a:t>
            </a:r>
            <a:r>
              <a:rPr lang="en-US" sz="1400" dirty="0">
                <a:latin typeface="Consolas" pitchFamily="49" charset="0"/>
                <a:cs typeface="Consolas" pitchFamily="49" charset="0"/>
              </a:rPr>
              <a:t> d = </a:t>
            </a:r>
            <a:r>
              <a:rPr lang="en-US" sz="1400" dirty="0" err="1">
                <a:latin typeface="Consolas" pitchFamily="49" charset="0"/>
                <a:cs typeface="Consolas" pitchFamily="49" charset="0"/>
              </a:rPr>
              <a:t>st</a:t>
            </a:r>
            <a:r>
              <a:rPr lang="en-US" sz="1400" dirty="0">
                <a:latin typeface="Consolas" pitchFamily="49" charset="0"/>
                <a:cs typeface="Consolas" pitchFamily="49" charset="0"/>
              </a:rPr>
              <a:t>;</a:t>
            </a:r>
          </a:p>
          <a:p>
            <a:r>
              <a:rPr lang="en-US" sz="1400" dirty="0" err="1">
                <a:latin typeface="Consolas" pitchFamily="49" charset="0"/>
                <a:cs typeface="Consolas" pitchFamily="49" charset="0"/>
              </a:rPr>
              <a:t>d.Dispose</a:t>
            </a:r>
            <a:r>
              <a:rPr lang="en-US" sz="1400" dirty="0">
                <a:latin typeface="Consolas" pitchFamily="49" charset="0"/>
                <a:cs typeface="Consolas" pitchFamily="49" charset="0"/>
              </a:rPr>
              <a:t>();</a:t>
            </a:r>
          </a:p>
          <a:p>
            <a:endParaRPr lang="en-US" sz="1400" dirty="0">
              <a:latin typeface="Consolas" pitchFamily="49" charset="0"/>
              <a:cs typeface="Consolas" pitchFamily="49" charset="0"/>
            </a:endParaRPr>
          </a:p>
        </p:txBody>
      </p:sp>
      <p:sp>
        <p:nvSpPr>
          <p:cNvPr id="8" name="Rounded Rectangle 7"/>
          <p:cNvSpPr/>
          <p:nvPr/>
        </p:nvSpPr>
        <p:spPr bwMode="auto">
          <a:xfrm>
            <a:off x="6212541" y="4495800"/>
            <a:ext cx="2667000" cy="838200"/>
          </a:xfrm>
          <a:prstGeom prst="roundRec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defTabSz="457200">
              <a:lnSpc>
                <a:spcPct val="90000"/>
              </a:lnSpc>
              <a:tabLst>
                <a:tab pos="457200" algn="l"/>
              </a:tabLst>
            </a:pPr>
            <a:r>
              <a:rPr lang="fr-FR" sz="1600" dirty="0">
                <a:latin typeface="Consolas" pitchFamily="49" charset="0"/>
                <a:cs typeface="Consolas" pitchFamily="49" charset="0"/>
              </a:rPr>
              <a:t>public Dispose</a:t>
            </a:r>
          </a:p>
          <a:p>
            <a:pPr defTabSz="457200">
              <a:lnSpc>
                <a:spcPct val="90000"/>
              </a:lnSpc>
              <a:tabLst>
                <a:tab pos="457200" algn="l"/>
              </a:tabLst>
            </a:pPr>
            <a:r>
              <a:rPr lang="fr-FR" sz="1600" dirty="0" err="1">
                <a:latin typeface="Consolas" pitchFamily="49" charset="0"/>
                <a:cs typeface="Consolas" pitchFamily="49" charset="0"/>
              </a:rPr>
              <a:t>IDisposable</a:t>
            </a:r>
            <a:r>
              <a:rPr lang="fr-FR" sz="1600" dirty="0">
                <a:latin typeface="Consolas" pitchFamily="49" charset="0"/>
                <a:cs typeface="Consolas" pitchFamily="49" charset="0"/>
              </a:rPr>
              <a:t> Dispose</a:t>
            </a:r>
            <a:endParaRPr lang="en-US" sz="1600" dirty="0">
              <a:latin typeface="Consolas" pitchFamily="49" charset="0"/>
              <a:cs typeface="Consolas" pitchFamily="49" charset="0"/>
            </a:endParaRPr>
          </a:p>
        </p:txBody>
      </p:sp>
      <p:sp>
        <p:nvSpPr>
          <p:cNvPr id="9" name="Rounded Rectangle 8"/>
          <p:cNvSpPr/>
          <p:nvPr/>
        </p:nvSpPr>
        <p:spPr bwMode="auto">
          <a:xfrm>
            <a:off x="6208059" y="769325"/>
            <a:ext cx="2667000" cy="1221441"/>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en-US" b="1" dirty="0">
                <a:solidFill>
                  <a:schemeClr val="bg1"/>
                </a:solidFill>
                <a:latin typeface="Calibri" panose="020F0502020204030204" pitchFamily="34" charset="0"/>
              </a:rPr>
              <a:t>EIMI</a:t>
            </a:r>
            <a:r>
              <a:rPr lang="ru-RU" b="1" dirty="0">
                <a:solidFill>
                  <a:schemeClr val="bg1"/>
                </a:solidFill>
                <a:latin typeface="Calibri" panose="020F0502020204030204" pitchFamily="34" charset="0"/>
              </a:rPr>
              <a:t>-метод </a:t>
            </a:r>
            <a:r>
              <a:rPr lang="ru-RU" dirty="0">
                <a:solidFill>
                  <a:schemeClr val="bg1"/>
                </a:solidFill>
                <a:latin typeface="Calibri" panose="020F0502020204030204" pitchFamily="34" charset="0"/>
              </a:rPr>
              <a:t>не является частью объектной модели типа</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172301" y="746613"/>
            <a:ext cx="8819299" cy="533400"/>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pPr algn="just"/>
            <a:r>
              <a:rPr lang="ru-RU">
                <a:solidFill>
                  <a:schemeClr val="bg1"/>
                </a:solidFill>
                <a:latin typeface="Calibri" panose="020F0502020204030204" pitchFamily="34" charset="0"/>
              </a:rPr>
              <a:t>Свойства могут быть определены в интерфейсе</a:t>
            </a:r>
          </a:p>
        </p:txBody>
      </p:sp>
      <p:sp>
        <p:nvSpPr>
          <p:cNvPr id="8" name="Flowchart: Document 7"/>
          <p:cNvSpPr/>
          <p:nvPr/>
        </p:nvSpPr>
        <p:spPr>
          <a:xfrm>
            <a:off x="203010" y="1440106"/>
            <a:ext cx="8788590" cy="2057400"/>
          </a:xfrm>
          <a:prstGeom prst="flowChartDocument">
            <a:avLst/>
          </a:prstGeom>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r>
              <a:rPr lang="ru-RU" sz="1600" dirty="0">
                <a:latin typeface="Consolas" pitchFamily="49" charset="0"/>
                <a:cs typeface="Consolas" pitchFamily="49" charset="0"/>
              </a:rPr>
              <a:t>interface </a:t>
            </a:r>
            <a:r>
              <a:rPr lang="ru-RU" sz="1600" dirty="0" err="1">
                <a:latin typeface="Consolas" pitchFamily="49" charset="0"/>
                <a:cs typeface="Consolas" pitchFamily="49" charset="0"/>
              </a:rPr>
              <a:t>IPerson</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string Name { get; set; }</a:t>
            </a:r>
          </a:p>
          <a:p>
            <a:r>
              <a:rPr lang="ru-RU" sz="1600" dirty="0">
                <a:latin typeface="Consolas" pitchFamily="49" charset="0"/>
                <a:cs typeface="Consolas" pitchFamily="49" charset="0"/>
              </a:rPr>
              <a:t>    int Age { get; }</a:t>
            </a:r>
          </a:p>
          <a:p>
            <a:r>
              <a:rPr lang="ru-RU" sz="1600" dirty="0">
                <a:latin typeface="Consolas" pitchFamily="49" charset="0"/>
                <a:cs typeface="Consolas" pitchFamily="49" charset="0"/>
              </a:rPr>
              <a:t>    DateTime </a:t>
            </a:r>
            <a:r>
              <a:rPr lang="ru-RU" sz="1600" dirty="0" err="1">
                <a:latin typeface="Consolas" pitchFamily="49" charset="0"/>
                <a:cs typeface="Consolas" pitchFamily="49" charset="0"/>
              </a:rPr>
              <a:t>DateOfBirth</a:t>
            </a:r>
            <a:r>
              <a:rPr lang="ru-RU" sz="1600" dirty="0">
                <a:latin typeface="Consolas" pitchFamily="49" charset="0"/>
                <a:cs typeface="Consolas" pitchFamily="49" charset="0"/>
              </a:rPr>
              <a:t> { set; }</a:t>
            </a:r>
          </a:p>
          <a:p>
            <a:r>
              <a:rPr lang="ru-RU" sz="1600" dirty="0">
                <a:latin typeface="Consolas" pitchFamily="49" charset="0"/>
                <a:cs typeface="Consolas" pitchFamily="49" charset="0"/>
              </a:rPr>
              <a:t>}</a:t>
            </a:r>
          </a:p>
        </p:txBody>
      </p:sp>
      <p:sp>
        <p:nvSpPr>
          <p:cNvPr id="9" name="Rounded Rectangle 8"/>
          <p:cNvSpPr/>
          <p:nvPr/>
        </p:nvSpPr>
        <p:spPr>
          <a:xfrm>
            <a:off x="203010" y="3624196"/>
            <a:ext cx="8788590" cy="643004"/>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pPr algn="just"/>
            <a:r>
              <a:rPr lang="ru-RU" dirty="0">
                <a:solidFill>
                  <a:schemeClr val="bg1"/>
                </a:solidFill>
                <a:latin typeface="Calibri" panose="020F0502020204030204" pitchFamily="34" charset="0"/>
              </a:rPr>
              <a:t>Можно использовать тот же синтаксис автоматических свойств</a:t>
            </a:r>
          </a:p>
        </p:txBody>
      </p:sp>
      <p:sp>
        <p:nvSpPr>
          <p:cNvPr id="10" name="Rounded Rectangle 9"/>
          <p:cNvSpPr/>
          <p:nvPr/>
        </p:nvSpPr>
        <p:spPr>
          <a:xfrm>
            <a:off x="203010" y="5130180"/>
            <a:ext cx="8788590" cy="609600"/>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r>
              <a:rPr lang="ru-RU" dirty="0">
                <a:solidFill>
                  <a:schemeClr val="bg1"/>
                </a:solidFill>
                <a:latin typeface="Calibri" panose="020F0502020204030204" pitchFamily="34" charset="0"/>
              </a:rPr>
              <a:t>Нельзя указать модификатор доступа</a:t>
            </a:r>
          </a:p>
        </p:txBody>
      </p:sp>
      <p:sp>
        <p:nvSpPr>
          <p:cNvPr id="13" name="Rounded Rectangle 12"/>
          <p:cNvSpPr/>
          <p:nvPr/>
        </p:nvSpPr>
        <p:spPr>
          <a:xfrm>
            <a:off x="203010" y="4393890"/>
            <a:ext cx="8788590" cy="609600"/>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r>
              <a:rPr lang="ru-RU" dirty="0">
                <a:solidFill>
                  <a:schemeClr val="bg1"/>
                </a:solidFill>
                <a:latin typeface="Calibri" panose="020F0502020204030204" pitchFamily="34" charset="0"/>
              </a:rPr>
              <a:t>Не обязательно указывать оба </a:t>
            </a:r>
            <a:r>
              <a:rPr lang="ru-RU" dirty="0" err="1">
                <a:solidFill>
                  <a:schemeClr val="bg1"/>
                </a:solidFill>
                <a:latin typeface="Calibri" panose="020F0502020204030204" pitchFamily="34" charset="0"/>
              </a:rPr>
              <a:t>аксессора</a:t>
            </a:r>
            <a:endParaRPr lang="ru-RU" dirty="0">
              <a:solidFill>
                <a:schemeClr val="bg1"/>
              </a:solidFill>
              <a:latin typeface="Calibri" panose="020F0502020204030204" pitchFamily="34" charset="0"/>
            </a:endParaRPr>
          </a:p>
        </p:txBody>
      </p:sp>
      <p:sp>
        <p:nvSpPr>
          <p:cNvPr id="3" name="Заголовок 2"/>
          <p:cNvSpPr>
            <a:spLocks noGrp="1"/>
          </p:cNvSpPr>
          <p:nvPr>
            <p:ph type="title"/>
          </p:nvPr>
        </p:nvSpPr>
        <p:spPr/>
        <p:txBody>
          <a:bodyPr/>
          <a:lstStyle/>
          <a:p>
            <a:r>
              <a:rPr lang="ru-RU" dirty="0"/>
              <a:t>Определение свойств в интерфейсе</a:t>
            </a:r>
            <a:endParaRPr 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Определение свойств в интерфейсе</a:t>
            </a:r>
          </a:p>
        </p:txBody>
      </p:sp>
      <p:sp>
        <p:nvSpPr>
          <p:cNvPr id="5" name="Flowchart: Document 4"/>
          <p:cNvSpPr/>
          <p:nvPr/>
        </p:nvSpPr>
        <p:spPr>
          <a:xfrm>
            <a:off x="228600" y="762000"/>
            <a:ext cx="8686800" cy="1828800"/>
          </a:xfrm>
          <a:prstGeom prst="flowChartDocument">
            <a:avLst/>
          </a:prstGeom>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ctr"/>
          <a:lstStyle/>
          <a:p>
            <a:r>
              <a:rPr lang="ru-RU" sz="1500" dirty="0">
                <a:latin typeface="Consolas" pitchFamily="49" charset="0"/>
                <a:cs typeface="Consolas" pitchFamily="49" charset="0"/>
              </a:rPr>
              <a:t>interface </a:t>
            </a:r>
            <a:r>
              <a:rPr lang="ru-RU" sz="1500" dirty="0" err="1">
                <a:latin typeface="Consolas" pitchFamily="49" charset="0"/>
                <a:cs typeface="Consolas" pitchFamily="49" charset="0"/>
              </a:rPr>
              <a:t>IPerson</a:t>
            </a:r>
            <a:endParaRPr lang="ru-RU" sz="1500" dirty="0">
              <a:latin typeface="Consolas" pitchFamily="49" charset="0"/>
              <a:cs typeface="Consolas" pitchFamily="49" charset="0"/>
            </a:endParaRPr>
          </a:p>
          <a:p>
            <a:r>
              <a:rPr lang="ru-RU" sz="1500" dirty="0">
                <a:latin typeface="Consolas" pitchFamily="49" charset="0"/>
                <a:cs typeface="Consolas" pitchFamily="49" charset="0"/>
              </a:rPr>
              <a:t>{</a:t>
            </a:r>
          </a:p>
          <a:p>
            <a:r>
              <a:rPr lang="ru-RU" sz="1500" dirty="0">
                <a:latin typeface="Consolas" pitchFamily="49" charset="0"/>
                <a:cs typeface="Consolas" pitchFamily="49" charset="0"/>
              </a:rPr>
              <a:t>    string Name { get; set; }</a:t>
            </a:r>
          </a:p>
          <a:p>
            <a:r>
              <a:rPr lang="ru-RU" sz="1500" dirty="0">
                <a:latin typeface="Consolas" pitchFamily="49" charset="0"/>
                <a:cs typeface="Consolas" pitchFamily="49" charset="0"/>
              </a:rPr>
              <a:t>    int Age { get; }</a:t>
            </a:r>
          </a:p>
          <a:p>
            <a:r>
              <a:rPr lang="ru-RU" sz="1500" dirty="0">
                <a:latin typeface="Consolas" pitchFamily="49" charset="0"/>
                <a:cs typeface="Consolas" pitchFamily="49" charset="0"/>
              </a:rPr>
              <a:t>    DateTime </a:t>
            </a:r>
            <a:r>
              <a:rPr lang="ru-RU" sz="1500" dirty="0" err="1">
                <a:latin typeface="Consolas" pitchFamily="49" charset="0"/>
                <a:cs typeface="Consolas" pitchFamily="49" charset="0"/>
              </a:rPr>
              <a:t>DateOfBirth</a:t>
            </a:r>
            <a:r>
              <a:rPr lang="ru-RU" sz="1500" dirty="0">
                <a:latin typeface="Consolas" pitchFamily="49" charset="0"/>
                <a:cs typeface="Consolas" pitchFamily="49" charset="0"/>
              </a:rPr>
              <a:t> { set; }</a:t>
            </a:r>
          </a:p>
          <a:p>
            <a:r>
              <a:rPr lang="ru-RU" sz="1500" dirty="0">
                <a:latin typeface="Consolas" pitchFamily="49" charset="0"/>
                <a:cs typeface="Consolas" pitchFamily="49" charset="0"/>
              </a:rPr>
              <a:t>}</a:t>
            </a:r>
          </a:p>
        </p:txBody>
      </p:sp>
      <p:sp>
        <p:nvSpPr>
          <p:cNvPr id="6" name="Rounded Rectangle 5"/>
          <p:cNvSpPr/>
          <p:nvPr/>
        </p:nvSpPr>
        <p:spPr>
          <a:xfrm>
            <a:off x="4725444" y="840715"/>
            <a:ext cx="4038600" cy="646024"/>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ru-RU" dirty="0">
                <a:solidFill>
                  <a:schemeClr val="bg1"/>
                </a:solidFill>
                <a:latin typeface="Calibri" panose="020F0502020204030204" pitchFamily="34" charset="0"/>
              </a:rPr>
              <a:t>Неявная реализация интерфейса</a:t>
            </a:r>
          </a:p>
        </p:txBody>
      </p:sp>
      <p:sp>
        <p:nvSpPr>
          <p:cNvPr id="7" name="Flowchart: Document 6"/>
          <p:cNvSpPr/>
          <p:nvPr/>
        </p:nvSpPr>
        <p:spPr>
          <a:xfrm>
            <a:off x="304800" y="2286000"/>
            <a:ext cx="4343400" cy="3886200"/>
          </a:xfrm>
          <a:prstGeom prst="flowChartDocument">
            <a:avLst/>
          </a:prstGeom>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ctr"/>
          <a:lstStyle/>
          <a:p>
            <a:endParaRPr lang="ru-RU" sz="1500" dirty="0">
              <a:latin typeface="Consolas" pitchFamily="49" charset="0"/>
              <a:cs typeface="Consolas" pitchFamily="49" charset="0"/>
            </a:endParaRPr>
          </a:p>
          <a:p>
            <a:endParaRPr lang="ru-RU" sz="1500" dirty="0">
              <a:latin typeface="Consolas" pitchFamily="49" charset="0"/>
              <a:cs typeface="Consolas" pitchFamily="49" charset="0"/>
            </a:endParaRPr>
          </a:p>
          <a:p>
            <a:endParaRPr lang="ru-RU" sz="1500" dirty="0">
              <a:latin typeface="Consolas" pitchFamily="49" charset="0"/>
              <a:cs typeface="Consolas" pitchFamily="49" charset="0"/>
            </a:endParaRPr>
          </a:p>
          <a:p>
            <a:r>
              <a:rPr lang="ru-RU" sz="1500" dirty="0">
                <a:latin typeface="Consolas" pitchFamily="49" charset="0"/>
                <a:cs typeface="Consolas" pitchFamily="49" charset="0"/>
              </a:rPr>
              <a:t>class Person : </a:t>
            </a:r>
            <a:r>
              <a:rPr lang="ru-RU" sz="1500" dirty="0" err="1">
                <a:latin typeface="Consolas" pitchFamily="49" charset="0"/>
                <a:cs typeface="Consolas" pitchFamily="49" charset="0"/>
              </a:rPr>
              <a:t>IPerson</a:t>
            </a:r>
            <a:endParaRPr lang="ru-RU" sz="1500" dirty="0">
              <a:latin typeface="Consolas" pitchFamily="49" charset="0"/>
              <a:cs typeface="Consolas" pitchFamily="49" charset="0"/>
            </a:endParaRPr>
          </a:p>
          <a:p>
            <a:r>
              <a:rPr lang="ru-RU" sz="1500" dirty="0">
                <a:latin typeface="Consolas" pitchFamily="49" charset="0"/>
                <a:cs typeface="Consolas" pitchFamily="49" charset="0"/>
              </a:rPr>
              <a:t>{</a:t>
            </a:r>
          </a:p>
          <a:p>
            <a:r>
              <a:rPr lang="ru-RU" sz="1500" dirty="0">
                <a:latin typeface="Consolas" pitchFamily="49" charset="0"/>
                <a:cs typeface="Consolas" pitchFamily="49" charset="0"/>
              </a:rPr>
              <a:t>    string </a:t>
            </a:r>
            <a:r>
              <a:rPr lang="ru-RU" sz="1500" dirty="0" err="1">
                <a:latin typeface="Consolas" pitchFamily="49" charset="0"/>
                <a:cs typeface="Consolas" pitchFamily="49" charset="0"/>
              </a:rPr>
              <a:t>IPerson.Name</a:t>
            </a:r>
            <a:endParaRPr lang="ru-RU" sz="1500" dirty="0">
              <a:latin typeface="Consolas" pitchFamily="49" charset="0"/>
              <a:cs typeface="Consolas" pitchFamily="49" charset="0"/>
            </a:endParaRP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get {. . .}</a:t>
            </a:r>
          </a:p>
          <a:p>
            <a:r>
              <a:rPr lang="ru-RU" sz="1500" dirty="0">
                <a:latin typeface="Consolas" pitchFamily="49" charset="0"/>
                <a:cs typeface="Consolas" pitchFamily="49" charset="0"/>
              </a:rPr>
              <a:t>        set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int </a:t>
            </a:r>
            <a:r>
              <a:rPr lang="ru-RU" sz="1500" dirty="0" err="1">
                <a:latin typeface="Consolas" pitchFamily="49" charset="0"/>
                <a:cs typeface="Consolas" pitchFamily="49" charset="0"/>
              </a:rPr>
              <a:t>IPerson.Age</a:t>
            </a:r>
            <a:endParaRPr lang="ru-RU" sz="1500" dirty="0">
              <a:latin typeface="Consolas" pitchFamily="49" charset="0"/>
              <a:cs typeface="Consolas" pitchFamily="49" charset="0"/>
            </a:endParaRP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get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DateTime </a:t>
            </a:r>
            <a:r>
              <a:rPr lang="ru-RU" sz="1500" dirty="0" err="1">
                <a:latin typeface="Consolas" pitchFamily="49" charset="0"/>
                <a:cs typeface="Consolas" pitchFamily="49" charset="0"/>
              </a:rPr>
              <a:t>IPerson.DateOfBirth</a:t>
            </a:r>
            <a:endParaRPr lang="ru-RU" sz="1500" dirty="0">
              <a:latin typeface="Consolas" pitchFamily="49" charset="0"/>
              <a:cs typeface="Consolas" pitchFamily="49" charset="0"/>
            </a:endParaRP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set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a:t>
            </a:r>
          </a:p>
        </p:txBody>
      </p:sp>
      <p:sp>
        <p:nvSpPr>
          <p:cNvPr id="14" name="Flowchart: Document 3"/>
          <p:cNvSpPr/>
          <p:nvPr/>
        </p:nvSpPr>
        <p:spPr>
          <a:xfrm>
            <a:off x="4725444" y="1727026"/>
            <a:ext cx="4189956" cy="4191000"/>
          </a:xfrm>
          <a:prstGeom prst="flowChartDocument">
            <a:avLst/>
          </a:prstGeom>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ctr"/>
          <a:lstStyle/>
          <a:p>
            <a:endParaRPr lang="ru-RU" sz="1500" dirty="0">
              <a:latin typeface="Consolas" pitchFamily="49" charset="0"/>
              <a:cs typeface="Consolas" pitchFamily="49" charset="0"/>
            </a:endParaRPr>
          </a:p>
          <a:p>
            <a:endParaRPr lang="ru-RU" sz="1500" dirty="0">
              <a:latin typeface="Consolas" pitchFamily="49" charset="0"/>
              <a:cs typeface="Consolas" pitchFamily="49" charset="0"/>
            </a:endParaRPr>
          </a:p>
          <a:p>
            <a:r>
              <a:rPr lang="ru-RU" sz="1500" dirty="0" err="1">
                <a:latin typeface="Consolas" pitchFamily="49" charset="0"/>
                <a:cs typeface="Consolas" pitchFamily="49" charset="0"/>
              </a:rPr>
              <a:t>class</a:t>
            </a:r>
            <a:r>
              <a:rPr lang="ru-RU" sz="1500" dirty="0">
                <a:latin typeface="Consolas" pitchFamily="49" charset="0"/>
                <a:cs typeface="Consolas" pitchFamily="49" charset="0"/>
              </a:rPr>
              <a:t> Person : </a:t>
            </a:r>
            <a:r>
              <a:rPr lang="ru-RU" sz="1500" dirty="0" err="1">
                <a:latin typeface="Consolas" pitchFamily="49" charset="0"/>
                <a:cs typeface="Consolas" pitchFamily="49" charset="0"/>
              </a:rPr>
              <a:t>IPerson</a:t>
            </a:r>
            <a:endParaRPr lang="ru-RU" sz="1500" dirty="0">
              <a:latin typeface="Consolas" pitchFamily="49" charset="0"/>
              <a:cs typeface="Consolas" pitchFamily="49" charset="0"/>
            </a:endParaRPr>
          </a:p>
          <a:p>
            <a:r>
              <a:rPr lang="ru-RU" sz="1500" dirty="0">
                <a:latin typeface="Consolas" pitchFamily="49" charset="0"/>
                <a:cs typeface="Consolas" pitchFamily="49" charset="0"/>
              </a:rPr>
              <a:t>{</a:t>
            </a:r>
          </a:p>
          <a:p>
            <a:r>
              <a:rPr lang="ru-RU" sz="1500" dirty="0">
                <a:latin typeface="Consolas" pitchFamily="49" charset="0"/>
                <a:cs typeface="Consolas" pitchFamily="49" charset="0"/>
              </a:rPr>
              <a:t>    public string Name</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get {. . .}</a:t>
            </a:r>
          </a:p>
          <a:p>
            <a:r>
              <a:rPr lang="ru-RU" sz="1500" dirty="0">
                <a:latin typeface="Consolas" pitchFamily="49" charset="0"/>
                <a:cs typeface="Consolas" pitchFamily="49" charset="0"/>
              </a:rPr>
              <a:t>        set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public int Age</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get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public DateTime </a:t>
            </a:r>
            <a:r>
              <a:rPr lang="ru-RU" sz="1500" dirty="0" err="1">
                <a:latin typeface="Consolas" pitchFamily="49" charset="0"/>
                <a:cs typeface="Consolas" pitchFamily="49" charset="0"/>
              </a:rPr>
              <a:t>DateOfBirth</a:t>
            </a:r>
            <a:endParaRPr lang="ru-RU" sz="1500" dirty="0">
              <a:latin typeface="Consolas" pitchFamily="49" charset="0"/>
              <a:cs typeface="Consolas" pitchFamily="49" charset="0"/>
            </a:endParaRPr>
          </a:p>
          <a:p>
            <a:r>
              <a:rPr lang="ru-RU" sz="1500" dirty="0">
                <a:latin typeface="Consolas" pitchFamily="49" charset="0"/>
                <a:cs typeface="Consolas" pitchFamily="49" charset="0"/>
              </a:rPr>
              <a:t>    {</a:t>
            </a:r>
          </a:p>
          <a:p>
            <a:r>
              <a:rPr lang="ru-RU" sz="1500" dirty="0">
                <a:latin typeface="Consolas" pitchFamily="49" charset="0"/>
                <a:cs typeface="Consolas" pitchFamily="49" charset="0"/>
              </a:rPr>
              <a:t>        set {. . .}</a:t>
            </a:r>
          </a:p>
          <a:p>
            <a:r>
              <a:rPr lang="ru-RU" sz="1500" dirty="0">
                <a:latin typeface="Consolas" pitchFamily="49" charset="0"/>
                <a:cs typeface="Consolas" pitchFamily="49" charset="0"/>
              </a:rPr>
              <a:t>    }</a:t>
            </a:r>
          </a:p>
          <a:p>
            <a:r>
              <a:rPr lang="ru-RU" sz="1500" dirty="0">
                <a:latin typeface="Consolas" pitchFamily="49" charset="0"/>
                <a:cs typeface="Consolas" pitchFamily="49" charset="0"/>
              </a:rPr>
              <a:t>}</a:t>
            </a:r>
          </a:p>
        </p:txBody>
      </p:sp>
      <p:cxnSp>
        <p:nvCxnSpPr>
          <p:cNvPr id="15" name="Прямая со стрелкой 14"/>
          <p:cNvCxnSpPr/>
          <p:nvPr/>
        </p:nvCxnSpPr>
        <p:spPr>
          <a:xfrm flipH="1">
            <a:off x="7239000" y="1404014"/>
            <a:ext cx="533400" cy="980237"/>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7" name="Rounded Rectangle 7"/>
          <p:cNvSpPr/>
          <p:nvPr/>
        </p:nvSpPr>
        <p:spPr>
          <a:xfrm>
            <a:off x="4801122" y="5526176"/>
            <a:ext cx="4038600" cy="646024"/>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ru-RU">
                <a:solidFill>
                  <a:schemeClr val="bg1"/>
                </a:solidFill>
                <a:latin typeface="Calibri" panose="020F0502020204030204" pitchFamily="34" charset="0"/>
              </a:rPr>
              <a:t>Явная реализация интерфейса</a:t>
            </a:r>
          </a:p>
        </p:txBody>
      </p:sp>
      <p:cxnSp>
        <p:nvCxnSpPr>
          <p:cNvPr id="19" name="Прямая со стрелкой 18"/>
          <p:cNvCxnSpPr>
            <a:stCxn id="17" idx="1"/>
          </p:cNvCxnSpPr>
          <p:nvPr/>
        </p:nvCxnSpPr>
        <p:spPr>
          <a:xfrm flipH="1" flipV="1">
            <a:off x="2971800" y="3931401"/>
            <a:ext cx="1829322" cy="1917787"/>
          </a:xfrm>
          <a:prstGeom prst="straightConnector1">
            <a:avLst/>
          </a:prstGeom>
          <a:ln w="57150">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Определение индексаторов в интерфейсе</a:t>
            </a:r>
          </a:p>
        </p:txBody>
      </p:sp>
      <p:sp>
        <p:nvSpPr>
          <p:cNvPr id="4" name="Flowchart: Document 3"/>
          <p:cNvSpPr/>
          <p:nvPr/>
        </p:nvSpPr>
        <p:spPr>
          <a:xfrm>
            <a:off x="228600" y="1752600"/>
            <a:ext cx="8686801" cy="1295400"/>
          </a:xfrm>
          <a:prstGeom prst="flowChartDocument">
            <a:avLst/>
          </a:prstGeom>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ctr"/>
          <a:lstStyle/>
          <a:p>
            <a:r>
              <a:rPr lang="ru-RU" sz="1600" dirty="0">
                <a:solidFill>
                  <a:schemeClr val="accent3">
                    <a:lumMod val="50000"/>
                  </a:schemeClr>
                </a:solidFill>
                <a:latin typeface="Consolas" pitchFamily="49" charset="0"/>
                <a:cs typeface="Consolas" pitchFamily="49" charset="0"/>
              </a:rPr>
              <a:t>interface </a:t>
            </a:r>
            <a:r>
              <a:rPr lang="ru-RU" sz="1600" dirty="0" err="1">
                <a:solidFill>
                  <a:schemeClr val="accent3">
                    <a:lumMod val="50000"/>
                  </a:schemeClr>
                </a:solidFill>
                <a:latin typeface="Consolas" pitchFamily="49" charset="0"/>
                <a:cs typeface="Consolas" pitchFamily="49" charset="0"/>
              </a:rPr>
              <a:t>IEmployeeDatabase</a:t>
            </a:r>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a:t>
            </a:r>
            <a:r>
              <a:rPr lang="ru-RU" sz="1600" dirty="0" err="1">
                <a:solidFill>
                  <a:schemeClr val="accent3">
                    <a:lumMod val="50000"/>
                  </a:schemeClr>
                </a:solidFill>
                <a:latin typeface="Consolas" pitchFamily="49" charset="0"/>
                <a:cs typeface="Consolas" pitchFamily="49" charset="0"/>
              </a:rPr>
              <a:t>Employee</a:t>
            </a:r>
            <a:r>
              <a:rPr lang="ru-RU" sz="1600" dirty="0">
                <a:solidFill>
                  <a:schemeClr val="accent3">
                    <a:lumMod val="50000"/>
                  </a:schemeClr>
                </a:solidFill>
                <a:latin typeface="Consolas" pitchFamily="49" charset="0"/>
                <a:cs typeface="Consolas" pitchFamily="49" charset="0"/>
              </a:rPr>
              <a:t> this[string Name] { get; set; }</a:t>
            </a:r>
          </a:p>
          <a:p>
            <a:r>
              <a:rPr lang="ru-RU" sz="1600" dirty="0">
                <a:solidFill>
                  <a:schemeClr val="accent3">
                    <a:lumMod val="50000"/>
                  </a:schemeClr>
                </a:solidFill>
                <a:latin typeface="Consolas" pitchFamily="49" charset="0"/>
                <a:cs typeface="Consolas" pitchFamily="49" charset="0"/>
              </a:rPr>
              <a:t>}</a:t>
            </a:r>
          </a:p>
        </p:txBody>
      </p:sp>
      <p:sp>
        <p:nvSpPr>
          <p:cNvPr id="5" name="Rounded Rectangle 4"/>
          <p:cNvSpPr/>
          <p:nvPr/>
        </p:nvSpPr>
        <p:spPr>
          <a:xfrm>
            <a:off x="228600" y="762000"/>
            <a:ext cx="8686800" cy="762000"/>
          </a:xfrm>
          <a:prstGeom prst="roundRect">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just"/>
            <a:r>
              <a:rPr lang="ru-RU" dirty="0">
                <a:latin typeface="Calibri" panose="020F0502020204030204" pitchFamily="34" charset="0"/>
              </a:rPr>
              <a:t>В интерфейсе можно указать индексатор, тогда любой реализующий интерфейс класс должен реализовать  и этот индексатор</a:t>
            </a:r>
          </a:p>
        </p:txBody>
      </p:sp>
      <p:sp>
        <p:nvSpPr>
          <p:cNvPr id="11" name="Rounded Rectangle 10"/>
          <p:cNvSpPr/>
          <p:nvPr/>
        </p:nvSpPr>
        <p:spPr>
          <a:xfrm>
            <a:off x="219635" y="3200400"/>
            <a:ext cx="8686800" cy="685800"/>
          </a:xfrm>
          <a:prstGeom prst="roundRect">
            <a:avLst/>
          </a:prstGeom>
          <a:solidFill>
            <a:schemeClr val="accent2">
              <a:lumMod val="50000"/>
            </a:schemeClr>
          </a:solidFill>
          <a:ln>
            <a:solidFill>
              <a:schemeClr val="accent2">
                <a:lumMod val="50000"/>
              </a:schemeClr>
            </a:solidFill>
          </a:ln>
          <a:effectLst/>
        </p:spPr>
        <p:style>
          <a:lnRef idx="1">
            <a:schemeClr val="accent1"/>
          </a:lnRef>
          <a:fillRef idx="2">
            <a:schemeClr val="accent1"/>
          </a:fillRef>
          <a:effectRef idx="1">
            <a:schemeClr val="accent1"/>
          </a:effectRef>
          <a:fontRef idx="minor">
            <a:schemeClr val="dk1"/>
          </a:fontRef>
        </p:style>
        <p:txBody>
          <a:bodyPr rtlCol="0" anchor="ctr"/>
          <a:lstStyle/>
          <a:p>
            <a:pPr algn="just"/>
            <a:r>
              <a:rPr lang="ru-RU" dirty="0">
                <a:solidFill>
                  <a:schemeClr val="bg1"/>
                </a:solidFill>
                <a:latin typeface="Calibri" panose="020F0502020204030204" pitchFamily="34" charset="0"/>
              </a:rPr>
              <a:t>Реализовать индексатор в реализующем интерфейс классе можно явно или неявно</a:t>
            </a:r>
          </a:p>
        </p:txBody>
      </p:sp>
      <p:sp>
        <p:nvSpPr>
          <p:cNvPr id="12" name="Flowchart: Document 11"/>
          <p:cNvSpPr/>
          <p:nvPr/>
        </p:nvSpPr>
        <p:spPr>
          <a:xfrm>
            <a:off x="233081" y="4091185"/>
            <a:ext cx="8673353" cy="2209800"/>
          </a:xfrm>
          <a:prstGeom prst="flowChartDocument">
            <a:avLst/>
          </a:prstGeom>
          <a:ln>
            <a:solidFill>
              <a:schemeClr val="accent2">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ctr"/>
          <a:lstStyle/>
          <a:p>
            <a:endParaRPr lang="ru-RU" sz="1600" dirty="0">
              <a:solidFill>
                <a:schemeClr val="accent3">
                  <a:lumMod val="50000"/>
                </a:schemeClr>
              </a:solidFill>
              <a:latin typeface="Consolas" pitchFamily="49" charset="0"/>
              <a:cs typeface="Consolas" pitchFamily="49" charset="0"/>
            </a:endParaRPr>
          </a:p>
          <a:p>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class </a:t>
            </a:r>
            <a:r>
              <a:rPr lang="ru-RU" sz="1600" dirty="0" err="1">
                <a:solidFill>
                  <a:schemeClr val="accent3">
                    <a:lumMod val="50000"/>
                  </a:schemeClr>
                </a:solidFill>
                <a:latin typeface="Consolas" pitchFamily="49" charset="0"/>
                <a:cs typeface="Consolas" pitchFamily="49" charset="0"/>
              </a:rPr>
              <a:t>EmployeeDatabase</a:t>
            </a:r>
            <a:r>
              <a:rPr lang="ru-RU" sz="1600" dirty="0">
                <a:solidFill>
                  <a:schemeClr val="accent3">
                    <a:lumMod val="50000"/>
                  </a:schemeClr>
                </a:solidFill>
                <a:latin typeface="Consolas" pitchFamily="49" charset="0"/>
                <a:cs typeface="Consolas" pitchFamily="49" charset="0"/>
              </a:rPr>
              <a:t> : </a:t>
            </a:r>
            <a:r>
              <a:rPr lang="ru-RU" sz="1600" dirty="0" err="1">
                <a:solidFill>
                  <a:schemeClr val="accent3">
                    <a:lumMod val="50000"/>
                  </a:schemeClr>
                </a:solidFill>
                <a:latin typeface="Consolas" pitchFamily="49" charset="0"/>
                <a:cs typeface="Consolas" pitchFamily="49" charset="0"/>
              </a:rPr>
              <a:t>IEmployeeDatabase</a:t>
            </a:r>
            <a:endParaRPr lang="ru-RU" sz="1600" dirty="0">
              <a:solidFill>
                <a:schemeClr val="accent3">
                  <a:lumMod val="50000"/>
                </a:schemeClr>
              </a:solidFill>
              <a:latin typeface="Consolas" pitchFamily="49" charset="0"/>
              <a:cs typeface="Consolas" pitchFamily="49" charset="0"/>
            </a:endParaRPr>
          </a:p>
          <a:p>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public </a:t>
            </a:r>
            <a:r>
              <a:rPr lang="ru-RU" sz="1600" dirty="0" err="1">
                <a:solidFill>
                  <a:schemeClr val="accent3">
                    <a:lumMod val="50000"/>
                  </a:schemeClr>
                </a:solidFill>
                <a:latin typeface="Consolas" pitchFamily="49" charset="0"/>
                <a:cs typeface="Consolas" pitchFamily="49" charset="0"/>
              </a:rPr>
              <a:t>Employee</a:t>
            </a:r>
            <a:r>
              <a:rPr lang="ru-RU" sz="1600" dirty="0">
                <a:solidFill>
                  <a:schemeClr val="accent3">
                    <a:lumMod val="50000"/>
                  </a:schemeClr>
                </a:solidFill>
                <a:latin typeface="Consolas" pitchFamily="49" charset="0"/>
                <a:cs typeface="Consolas" pitchFamily="49" charset="0"/>
              </a:rPr>
              <a:t> this[string Name]</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        get { ... return </a:t>
            </a:r>
            <a:r>
              <a:rPr lang="ru-RU" sz="1600" dirty="0" err="1">
                <a:solidFill>
                  <a:schemeClr val="accent3">
                    <a:lumMod val="50000"/>
                  </a:schemeClr>
                </a:solidFill>
                <a:latin typeface="Consolas" pitchFamily="49" charset="0"/>
                <a:cs typeface="Consolas" pitchFamily="49" charset="0"/>
              </a:rPr>
              <a:t>employee</a:t>
            </a:r>
            <a:r>
              <a:rPr lang="ru-RU" sz="1600" dirty="0">
                <a:solidFill>
                  <a:schemeClr val="accent3">
                    <a:lumMod val="50000"/>
                  </a:schemeClr>
                </a:solidFill>
                <a:latin typeface="Consolas" pitchFamily="49" charset="0"/>
                <a:cs typeface="Consolas" pitchFamily="49" charset="0"/>
              </a:rPr>
              <a:t>;}</a:t>
            </a:r>
          </a:p>
          <a:p>
            <a:r>
              <a:rPr lang="ru-RU" sz="1600" dirty="0">
                <a:solidFill>
                  <a:schemeClr val="accent3">
                    <a:lumMod val="50000"/>
                  </a:schemeClr>
                </a:solidFill>
                <a:latin typeface="Consolas" pitchFamily="49" charset="0"/>
                <a:cs typeface="Consolas" pitchFamily="49" charset="0"/>
              </a:rPr>
              <a:t>        set { ... }</a:t>
            </a:r>
          </a:p>
          <a:p>
            <a:r>
              <a:rPr lang="ru-RU" sz="1600" dirty="0">
                <a:solidFill>
                  <a:schemeClr val="accent3">
                    <a:lumMod val="50000"/>
                  </a:schemeClr>
                </a:solidFill>
                <a:latin typeface="Consolas" pitchFamily="49" charset="0"/>
                <a:cs typeface="Consolas" pitchFamily="49" charset="0"/>
              </a:rPr>
              <a:t>    }</a:t>
            </a:r>
          </a:p>
          <a:p>
            <a:r>
              <a:rPr lang="ru-RU" sz="1600" dirty="0">
                <a:solidFill>
                  <a:schemeClr val="accent3">
                    <a:lumMod val="50000"/>
                  </a:schemeClr>
                </a:solidFill>
                <a:latin typeface="Consolas" pitchFamily="49" charset="0"/>
                <a:cs typeface="Consolas" pitchFamily="49" charset="0"/>
              </a:rPr>
              <a:t>}</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Абстрактный класс</a:t>
            </a:r>
          </a:p>
        </p:txBody>
      </p:sp>
      <p:sp>
        <p:nvSpPr>
          <p:cNvPr id="4" name="Rounded Rectangle 3"/>
          <p:cNvSpPr/>
          <p:nvPr/>
        </p:nvSpPr>
        <p:spPr bwMode="auto">
          <a:xfrm>
            <a:off x="228600" y="699849"/>
            <a:ext cx="8686800" cy="10668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класс обеспечивает механизм вынесения в один класс общего кода, который несколько связанных иерархией наследования классов используют совместно</a:t>
            </a:r>
          </a:p>
        </p:txBody>
      </p:sp>
      <p:sp>
        <p:nvSpPr>
          <p:cNvPr id="7" name="Flowchart: Document 6"/>
          <p:cNvSpPr/>
          <p:nvPr/>
        </p:nvSpPr>
        <p:spPr bwMode="auto">
          <a:xfrm>
            <a:off x="228600" y="1775614"/>
            <a:ext cx="8686800" cy="2819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a:latin typeface="Consolas" pitchFamily="49" charset="0"/>
              <a:cs typeface="Consolas" pitchFamily="49" charset="0"/>
            </a:endParaRPr>
          </a:p>
          <a:p>
            <a:r>
              <a:rPr lang="ru-RU" sz="1600" dirty="0" err="1">
                <a:latin typeface="Consolas" pitchFamily="49" charset="0"/>
                <a:cs typeface="Consolas" pitchFamily="49" charset="0"/>
              </a:rPr>
              <a:t>abstract</a:t>
            </a:r>
            <a:r>
              <a:rPr lang="ru-RU" sz="1600" dirty="0">
                <a:latin typeface="Consolas" pitchFamily="49" charset="0"/>
                <a:cs typeface="Consolas" pitchFamily="49" charset="0"/>
              </a:rPr>
              <a:t> class </a:t>
            </a:r>
            <a:r>
              <a:rPr lang="ru-RU" sz="1600" dirty="0" err="1">
                <a:latin typeface="Consolas" pitchFamily="49" charset="0"/>
                <a:cs typeface="Consolas" pitchFamily="49" charset="0"/>
              </a:rPr>
              <a:t>SalariedEmployee</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r>
              <a:rPr lang="ru-RU" sz="1600" dirty="0">
                <a:latin typeface="Consolas" pitchFamily="49" charset="0"/>
                <a:cs typeface="Consolas" pitchFamily="49" charset="0"/>
              </a:rPr>
              <a:t>, </a:t>
            </a:r>
            <a:r>
              <a:rPr lang="ru-RU" sz="1600" dirty="0" err="1">
                <a:latin typeface="Consolas" pitchFamily="49" charset="0"/>
                <a:cs typeface="Consolas" pitchFamily="49" charset="0"/>
              </a:rPr>
              <a:t>ISalaried</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void</a:t>
            </a:r>
            <a:r>
              <a:rPr lang="ru-RU" sz="1600" dirty="0">
                <a:latin typeface="Consolas" pitchFamily="49" charset="0"/>
                <a:cs typeface="Consolas" pitchFamily="49" charset="0"/>
              </a:rPr>
              <a:t> </a:t>
            </a:r>
            <a:r>
              <a:rPr lang="ru-RU" sz="1600" dirty="0" err="1">
                <a:latin typeface="Consolas" pitchFamily="49" charset="0"/>
                <a:cs typeface="Consolas" pitchFamily="49" charset="0"/>
              </a:rPr>
              <a:t>PaySalary</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Console.WriteLine("</a:t>
            </a:r>
            <a:r>
              <a:rPr lang="ru-RU" sz="1600" dirty="0" err="1">
                <a:latin typeface="Consolas" pitchFamily="49" charset="0"/>
                <a:cs typeface="Consolas" pitchFamily="49" charset="0"/>
              </a:rPr>
              <a:t>Pay</a:t>
            </a:r>
            <a:r>
              <a:rPr lang="ru-RU" sz="1600" dirty="0">
                <a:latin typeface="Consolas" pitchFamily="49" charset="0"/>
                <a:cs typeface="Consolas" pitchFamily="49" charset="0"/>
              </a:rPr>
              <a:t> </a:t>
            </a:r>
            <a:r>
              <a:rPr lang="ru-RU" sz="1600" dirty="0" err="1">
                <a:latin typeface="Consolas" pitchFamily="49" charset="0"/>
                <a:cs typeface="Consolas" pitchFamily="49" charset="0"/>
              </a:rPr>
              <a:t>salary</a:t>
            </a:r>
            <a:r>
              <a:rPr lang="ru-RU" sz="1600" dirty="0">
                <a:latin typeface="Consolas" pitchFamily="49" charset="0"/>
                <a:cs typeface="Consolas" pitchFamily="49" charset="0"/>
              </a:rPr>
              <a:t>: {0}", </a:t>
            </a:r>
            <a:r>
              <a:rPr lang="ru-RU" sz="1600" dirty="0" err="1">
                <a:latin typeface="Consolas" pitchFamily="49" charset="0"/>
                <a:cs typeface="Consolas" pitchFamily="49" charset="0"/>
              </a:rPr>
              <a:t>currentSalary</a:t>
            </a:r>
            <a:r>
              <a:rPr lang="ru-RU" sz="1600" dirty="0">
                <a:latin typeface="Consolas" pitchFamily="49" charset="0"/>
                <a:cs typeface="Consolas" pitchFamily="49" charset="0"/>
              </a:rPr>
              <a:t>);</a:t>
            </a:r>
          </a:p>
          <a:p>
            <a:r>
              <a:rPr lang="ru-RU" sz="1600" dirty="0">
                <a:latin typeface="Consolas" pitchFamily="49" charset="0"/>
                <a:cs typeface="Consolas" pitchFamily="49" charset="0"/>
              </a:rPr>
              <a:t>        // </a:t>
            </a:r>
            <a:r>
              <a:rPr lang="ru-RU" sz="1600" dirty="0" err="1">
                <a:latin typeface="Consolas" pitchFamily="49" charset="0"/>
                <a:cs typeface="Consolas" pitchFamily="49" charset="0"/>
              </a:rPr>
              <a:t>Common</a:t>
            </a:r>
            <a:r>
              <a:rPr lang="ru-RU" sz="1600" dirty="0">
                <a:latin typeface="Consolas" pitchFamily="49" charset="0"/>
                <a:cs typeface="Consolas" pitchFamily="49" charset="0"/>
              </a:rPr>
              <a:t> </a:t>
            </a:r>
            <a:r>
              <a:rPr lang="ru-RU" sz="1600" dirty="0" err="1">
                <a:latin typeface="Consolas" pitchFamily="49" charset="0"/>
                <a:cs typeface="Consolas" pitchFamily="49" charset="0"/>
              </a:rPr>
              <a:t>code</a:t>
            </a:r>
            <a:r>
              <a:rPr lang="ru-RU" sz="1600" dirty="0">
                <a:latin typeface="Consolas" pitchFamily="49" charset="0"/>
                <a:cs typeface="Consolas" pitchFamily="49" charset="0"/>
              </a:rPr>
              <a:t> for </a:t>
            </a:r>
            <a:r>
              <a:rPr lang="ru-RU" sz="1600" dirty="0" err="1">
                <a:latin typeface="Consolas" pitchFamily="49" charset="0"/>
                <a:cs typeface="Consolas" pitchFamily="49" charset="0"/>
              </a:rPr>
              <a:t>paying</a:t>
            </a:r>
            <a:r>
              <a:rPr lang="ru-RU" sz="1600" dirty="0">
                <a:latin typeface="Consolas" pitchFamily="49" charset="0"/>
                <a:cs typeface="Consolas" pitchFamily="49" charset="0"/>
              </a:rPr>
              <a:t> </a:t>
            </a:r>
            <a:r>
              <a:rPr lang="ru-RU" sz="1600" dirty="0" err="1">
                <a:latin typeface="Consolas" pitchFamily="49" charset="0"/>
                <a:cs typeface="Consolas" pitchFamily="49" charset="0"/>
              </a:rPr>
              <a:t>salary</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    int </a:t>
            </a:r>
            <a:r>
              <a:rPr lang="ru-RU" sz="1600" dirty="0" err="1">
                <a:latin typeface="Consolas" pitchFamily="49" charset="0"/>
                <a:cs typeface="Consolas" pitchFamily="49" charset="0"/>
              </a:rPr>
              <a:t>currentSalary</a:t>
            </a:r>
            <a:r>
              <a:rPr lang="ru-RU" sz="1600" dirty="0">
                <a:latin typeface="Consolas" pitchFamily="49" charset="0"/>
                <a:cs typeface="Consolas" pitchFamily="49" charset="0"/>
              </a:rPr>
              <a:t>;</a:t>
            </a:r>
          </a:p>
          <a:p>
            <a:r>
              <a:rPr lang="ru-RU" sz="1600" dirty="0">
                <a:latin typeface="Consolas" pitchFamily="49" charset="0"/>
                <a:cs typeface="Consolas" pitchFamily="49" charset="0"/>
              </a:rPr>
              <a:t>}</a:t>
            </a:r>
          </a:p>
        </p:txBody>
      </p:sp>
      <p:sp>
        <p:nvSpPr>
          <p:cNvPr id="6" name="Rounded Rectangle 5"/>
          <p:cNvSpPr/>
          <p:nvPr/>
        </p:nvSpPr>
        <p:spPr bwMode="auto">
          <a:xfrm>
            <a:off x="228600" y="4445073"/>
            <a:ext cx="8686800" cy="6858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Может содержать поля, методы, свойства и другие члены класса</a:t>
            </a:r>
          </a:p>
        </p:txBody>
      </p:sp>
      <p:sp>
        <p:nvSpPr>
          <p:cNvPr id="8" name="Flowchart: Document 7"/>
          <p:cNvSpPr/>
          <p:nvPr/>
        </p:nvSpPr>
        <p:spPr bwMode="auto">
          <a:xfrm>
            <a:off x="228600" y="5334000"/>
            <a:ext cx="8686800" cy="746696"/>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sz="1600" dirty="0" err="1">
                <a:latin typeface="Consolas" pitchFamily="49" charset="0"/>
                <a:cs typeface="Consolas" pitchFamily="49" charset="0"/>
              </a:rPr>
              <a:t>SalariedEmployee</a:t>
            </a:r>
            <a:r>
              <a:rPr lang="ru-RU" sz="1600" dirty="0">
                <a:latin typeface="Consolas" pitchFamily="49" charset="0"/>
                <a:cs typeface="Consolas" pitchFamily="49" charset="0"/>
              </a:rPr>
              <a:t> </a:t>
            </a:r>
            <a:r>
              <a:rPr lang="en-US" sz="1600" dirty="0">
                <a:latin typeface="Consolas" pitchFamily="49" charset="0"/>
                <a:cs typeface="Consolas" pitchFamily="49" charset="0"/>
              </a:rPr>
              <a:t>e</a:t>
            </a:r>
            <a:r>
              <a:rPr lang="ru-RU" sz="1600" dirty="0" err="1">
                <a:latin typeface="Consolas" pitchFamily="49" charset="0"/>
                <a:cs typeface="Consolas" pitchFamily="49" charset="0"/>
              </a:rPr>
              <a:t>mployee</a:t>
            </a:r>
            <a:r>
              <a:rPr lang="ru-RU" sz="1600" dirty="0">
                <a:latin typeface="Consolas" pitchFamily="49" charset="0"/>
                <a:cs typeface="Consolas" pitchFamily="49" charset="0"/>
              </a:rPr>
              <a:t> =</a:t>
            </a:r>
            <a:r>
              <a:rPr lang="ru-RU" sz="1600" b="1" dirty="0">
                <a:latin typeface="Consolas" pitchFamily="49" charset="0"/>
                <a:cs typeface="Consolas" pitchFamily="49" charset="0"/>
              </a:rPr>
              <a:t> new </a:t>
            </a:r>
            <a:r>
              <a:rPr lang="ru-RU" sz="1600" b="1" dirty="0" err="1">
                <a:latin typeface="Consolas" pitchFamily="49" charset="0"/>
                <a:cs typeface="Consolas" pitchFamily="49" charset="0"/>
              </a:rPr>
              <a:t>SalariedEmployee</a:t>
            </a:r>
            <a:r>
              <a:rPr lang="ru-RU" sz="1600" b="1" dirty="0">
                <a:latin typeface="Consolas" pitchFamily="49" charset="0"/>
                <a:cs typeface="Consolas" pitchFamily="49" charset="0"/>
              </a:rPr>
              <a:t>(); </a:t>
            </a:r>
          </a:p>
        </p:txBody>
      </p:sp>
      <p:sp>
        <p:nvSpPr>
          <p:cNvPr id="10" name="Explosion 1 9"/>
          <p:cNvSpPr/>
          <p:nvPr/>
        </p:nvSpPr>
        <p:spPr bwMode="auto">
          <a:xfrm>
            <a:off x="7391400" y="4980931"/>
            <a:ext cx="1295400" cy="1295400"/>
          </a:xfrm>
          <a:prstGeom prst="irregularSeal1">
            <a:avLst/>
          </a:prstGeom>
          <a:solidFill>
            <a:schemeClr val="accent2">
              <a:lumMod val="20000"/>
              <a:lumOff val="80000"/>
            </a:schemeClr>
          </a:solidFill>
          <a:ln>
            <a:solidFill>
              <a:schemeClr val="accent2">
                <a:lumMod val="50000"/>
              </a:schemeClr>
            </a:solidFill>
            <a:headEnd/>
            <a:tailEnd/>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b="1" dirty="0">
                <a:latin typeface="Calibri" panose="020F0502020204030204" pitchFamily="34" charset="0"/>
              </a:rPr>
              <a:t>CTE</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Абстрактный </a:t>
            </a:r>
            <a:r>
              <a:rPr lang="en-US" dirty="0"/>
              <a:t> </a:t>
            </a:r>
            <a:r>
              <a:rPr lang="ru-RU" dirty="0"/>
              <a:t>класс </a:t>
            </a:r>
            <a:r>
              <a:rPr lang="en-US" dirty="0"/>
              <a:t>vs</a:t>
            </a:r>
            <a:r>
              <a:rPr lang="ru-RU" dirty="0"/>
              <a:t> интерфейс</a:t>
            </a:r>
          </a:p>
        </p:txBody>
      </p:sp>
      <p:graphicFrame>
        <p:nvGraphicFramePr>
          <p:cNvPr id="4" name="Content Placeholder 3"/>
          <p:cNvGraphicFramePr>
            <a:graphicFrameLocks noGrp="1"/>
          </p:cNvGraphicFramePr>
          <p:nvPr>
            <p:ph sz="quarter" idx="4294967295"/>
            <p:extLst>
              <p:ext uri="{D42A27DB-BD31-4B8C-83A1-F6EECF244321}">
                <p14:modId xmlns:p14="http://schemas.microsoft.com/office/powerpoint/2010/main" val="2969444698"/>
              </p:ext>
            </p:extLst>
          </p:nvPr>
        </p:nvGraphicFramePr>
        <p:xfrm>
          <a:off x="266700" y="578825"/>
          <a:ext cx="8610600" cy="5800329"/>
        </p:xfrm>
        <a:graphic>
          <a:graphicData uri="http://schemas.openxmlformats.org/drawingml/2006/table">
            <a:tbl>
              <a:tblPr firstRow="1" bandRow="1">
                <a:tableStyleId>{F2DE63D5-997A-4646-A377-4702673A728D}</a:tableStyleId>
              </a:tblPr>
              <a:tblGrid>
                <a:gridCol w="4076700">
                  <a:extLst>
                    <a:ext uri="{9D8B030D-6E8A-4147-A177-3AD203B41FA5}">
                      <a16:colId xmlns:a16="http://schemas.microsoft.com/office/drawing/2014/main" xmlns="" val="20000"/>
                    </a:ext>
                  </a:extLst>
                </a:gridCol>
                <a:gridCol w="4533900">
                  <a:extLst>
                    <a:ext uri="{9D8B030D-6E8A-4147-A177-3AD203B41FA5}">
                      <a16:colId xmlns:a16="http://schemas.microsoft.com/office/drawing/2014/main" xmlns="" val="20001"/>
                    </a:ext>
                  </a:extLst>
                </a:gridCol>
              </a:tblGrid>
              <a:tr h="348483">
                <a:tc>
                  <a:txBody>
                    <a:bodyPr/>
                    <a:lstStyle/>
                    <a:p>
                      <a:pPr algn="ctr"/>
                      <a:r>
                        <a:rPr lang="ru-RU" sz="1500" kern="1200" noProof="0" dirty="0">
                          <a:latin typeface="Calibri" panose="020F0502020204030204" pitchFamily="34" charset="0"/>
                        </a:rPr>
                        <a:t>Абстрактные классы</a:t>
                      </a:r>
                      <a:endParaRPr lang="ru-RU" sz="1500" noProof="0" dirty="0">
                        <a:latin typeface="Calibri" panose="020F0502020204030204" pitchFamily="34" charset="0"/>
                      </a:endParaRPr>
                    </a:p>
                  </a:txBody>
                  <a:tcPr anchor="ctr">
                    <a:solidFill>
                      <a:schemeClr val="accent2">
                        <a:lumMod val="50000"/>
                      </a:schemeClr>
                    </a:solidFill>
                  </a:tcPr>
                </a:tc>
                <a:tc>
                  <a:txBody>
                    <a:bodyPr/>
                    <a:lstStyle/>
                    <a:p>
                      <a:pPr algn="ctr"/>
                      <a:r>
                        <a:rPr lang="ru-RU" sz="1500" kern="1200" noProof="0" dirty="0">
                          <a:latin typeface="Calibri" panose="020F0502020204030204" pitchFamily="34" charset="0"/>
                        </a:rPr>
                        <a:t>Интерфейсы</a:t>
                      </a:r>
                      <a:endParaRPr lang="ru-RU" sz="1500" noProof="0" dirty="0">
                        <a:latin typeface="Calibri" panose="020F0502020204030204" pitchFamily="34" charset="0"/>
                      </a:endParaRPr>
                    </a:p>
                  </a:txBody>
                  <a:tcPr anchor="ctr">
                    <a:solidFill>
                      <a:schemeClr val="accent2">
                        <a:lumMod val="50000"/>
                      </a:schemeClr>
                    </a:solidFill>
                  </a:tcPr>
                </a:tc>
                <a:extLst>
                  <a:ext uri="{0D108BD9-81ED-4DB2-BD59-A6C34878D82A}">
                    <a16:rowId xmlns:a16="http://schemas.microsoft.com/office/drawing/2014/main" xmlns="" val="10000"/>
                  </a:ext>
                </a:extLst>
              </a:tr>
              <a:tr h="533553">
                <a:tc>
                  <a:txBody>
                    <a:bodyPr/>
                    <a:lstStyle/>
                    <a:p>
                      <a:pPr algn="just"/>
                      <a:r>
                        <a:rPr lang="ru-RU" sz="1500" kern="1200" noProof="0" dirty="0">
                          <a:latin typeface="Calibri" panose="020F0502020204030204" pitchFamily="34" charset="0"/>
                        </a:rPr>
                        <a:t>Могут содержать конструктор, который вызывается в классе-наследнике</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Не могут содержать конструктор</a:t>
                      </a:r>
                      <a:endParaRPr lang="ru-RU" sz="1500" noProof="0" dirty="0">
                        <a:latin typeface="Calibri" panose="020F0502020204030204" pitchFamily="34" charset="0"/>
                      </a:endParaRPr>
                    </a:p>
                  </a:txBody>
                  <a:tcPr/>
                </a:tc>
                <a:extLst>
                  <a:ext uri="{0D108BD9-81ED-4DB2-BD59-A6C34878D82A}">
                    <a16:rowId xmlns:a16="http://schemas.microsoft.com/office/drawing/2014/main" xmlns="" val="10001"/>
                  </a:ext>
                </a:extLst>
              </a:tr>
              <a:tr h="755867">
                <a:tc>
                  <a:txBody>
                    <a:bodyPr/>
                    <a:lstStyle/>
                    <a:p>
                      <a:pPr algn="just"/>
                      <a:r>
                        <a:rPr lang="ru-RU" sz="1500" kern="1200" noProof="0" dirty="0">
                          <a:latin typeface="Calibri" panose="020F0502020204030204" pitchFamily="34" charset="0"/>
                        </a:rPr>
                        <a:t>Может быть так дополнен элементами, что это не повлияет на его классы-наследники</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Если в интерфейс помещаются дополнительные элементы, все классы, которые его реализуют, должны быть дополнены</a:t>
                      </a:r>
                      <a:endParaRPr lang="ru-RU" sz="1500" noProof="0" dirty="0">
                        <a:latin typeface="Calibri" panose="020F0502020204030204" pitchFamily="34" charset="0"/>
                      </a:endParaRPr>
                    </a:p>
                  </a:txBody>
                  <a:tcPr/>
                </a:tc>
                <a:extLst>
                  <a:ext uri="{0D108BD9-81ED-4DB2-BD59-A6C34878D82A}">
                    <a16:rowId xmlns:a16="http://schemas.microsoft.com/office/drawing/2014/main" xmlns="" val="10002"/>
                  </a:ext>
                </a:extLst>
              </a:tr>
              <a:tr h="348483">
                <a:tc>
                  <a:txBody>
                    <a:bodyPr/>
                    <a:lstStyle/>
                    <a:p>
                      <a:pPr algn="just"/>
                      <a:r>
                        <a:rPr lang="ru-RU" sz="1500" kern="1200" noProof="0" dirty="0">
                          <a:latin typeface="Calibri" panose="020F0502020204030204" pitchFamily="34" charset="0"/>
                        </a:rPr>
                        <a:t>Может хранить данные в полях</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Не может хранить данных</a:t>
                      </a:r>
                      <a:endParaRPr lang="ru-RU" sz="1500" noProof="0" dirty="0">
                        <a:latin typeface="Calibri" panose="020F0502020204030204" pitchFamily="34" charset="0"/>
                      </a:endParaRPr>
                    </a:p>
                  </a:txBody>
                  <a:tcPr/>
                </a:tc>
                <a:extLst>
                  <a:ext uri="{0D108BD9-81ED-4DB2-BD59-A6C34878D82A}">
                    <a16:rowId xmlns:a16="http://schemas.microsoft.com/office/drawing/2014/main" xmlns="" val="10003"/>
                  </a:ext>
                </a:extLst>
              </a:tr>
              <a:tr h="755867">
                <a:tc>
                  <a:txBody>
                    <a:bodyPr/>
                    <a:lstStyle/>
                    <a:p>
                      <a:pPr algn="just"/>
                      <a:r>
                        <a:rPr lang="ru-RU" sz="1500" kern="1200" noProof="0" dirty="0">
                          <a:latin typeface="Calibri" panose="020F0502020204030204" pitchFamily="34" charset="0"/>
                        </a:rPr>
                        <a:t>Виртуальные элементы могут содержать базовую реализацию. Допустимы невиртуальные элементы</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Все элементы являются чисто</a:t>
                      </a:r>
                      <a:r>
                        <a:rPr lang="ru-RU" sz="1500" kern="1200" baseline="0" noProof="0" dirty="0">
                          <a:latin typeface="Calibri" panose="020F0502020204030204" pitchFamily="34" charset="0"/>
                        </a:rPr>
                        <a:t> </a:t>
                      </a:r>
                      <a:r>
                        <a:rPr lang="ru-RU" sz="1500" kern="1200" noProof="0" dirty="0">
                          <a:latin typeface="Calibri" panose="020F0502020204030204" pitchFamily="34" charset="0"/>
                        </a:rPr>
                        <a:t>виртуальными и не включают реализацию</a:t>
                      </a:r>
                      <a:endParaRPr lang="ru-RU" sz="1500" noProof="0" dirty="0">
                        <a:latin typeface="Calibri" panose="020F0502020204030204" pitchFamily="34" charset="0"/>
                      </a:endParaRPr>
                    </a:p>
                  </a:txBody>
                  <a:tcPr/>
                </a:tc>
                <a:extLst>
                  <a:ext uri="{0D108BD9-81ED-4DB2-BD59-A6C34878D82A}">
                    <a16:rowId xmlns:a16="http://schemas.microsoft.com/office/drawing/2014/main" xmlns="" val="10004"/>
                  </a:ext>
                </a:extLst>
              </a:tr>
              <a:tr h="533553">
                <a:tc>
                  <a:txBody>
                    <a:bodyPr/>
                    <a:lstStyle/>
                    <a:p>
                      <a:pPr algn="just"/>
                      <a:r>
                        <a:rPr lang="ru-RU" sz="1500" kern="1200" noProof="0" dirty="0">
                          <a:latin typeface="Calibri" panose="020F0502020204030204" pitchFamily="34" charset="0"/>
                        </a:rPr>
                        <a:t>Любой класс может наследоваться от единственного абстрактного класса </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Любой класс может реализовывать несколько интерфейсов</a:t>
                      </a:r>
                      <a:endParaRPr lang="ru-RU" sz="1500" noProof="0" dirty="0">
                        <a:latin typeface="Calibri" panose="020F0502020204030204" pitchFamily="34" charset="0"/>
                      </a:endParaRPr>
                    </a:p>
                  </a:txBody>
                  <a:tcPr/>
                </a:tc>
                <a:extLst>
                  <a:ext uri="{0D108BD9-81ED-4DB2-BD59-A6C34878D82A}">
                    <a16:rowId xmlns:a16="http://schemas.microsoft.com/office/drawing/2014/main" xmlns="" val="10005"/>
                  </a:ext>
                </a:extLst>
              </a:tr>
              <a:tr h="755867">
                <a:tc>
                  <a:txBody>
                    <a:bodyPr/>
                    <a:lstStyle/>
                    <a:p>
                      <a:pPr algn="just"/>
                      <a:r>
                        <a:rPr lang="ru-RU" sz="1500" kern="1200" noProof="0" dirty="0">
                          <a:latin typeface="Calibri" panose="020F0502020204030204" pitchFamily="34" charset="0"/>
                        </a:rPr>
                        <a:t>Класс-наследник может переопределить только некоторые элементы абстрактного класса</a:t>
                      </a:r>
                      <a:endParaRPr lang="ru-RU" sz="1500" noProof="0" dirty="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Класс, который реализует интерфейс, должен реализовать все элементы интерфейса</a:t>
                      </a:r>
                      <a:endParaRPr lang="ru-RU" sz="1500" noProof="0" dirty="0">
                        <a:latin typeface="Calibri" panose="020F0502020204030204" pitchFamily="34" charset="0"/>
                      </a:endParaRPr>
                    </a:p>
                  </a:txBody>
                  <a:tcPr/>
                </a:tc>
                <a:extLst>
                  <a:ext uri="{0D108BD9-81ED-4DB2-BD59-A6C34878D82A}">
                    <a16:rowId xmlns:a16="http://schemas.microsoft.com/office/drawing/2014/main" xmlns="" val="10006"/>
                  </a:ext>
                </a:extLst>
              </a:tr>
              <a:tr h="533553">
                <a:tc>
                  <a:txBody>
                    <a:bodyPr/>
                    <a:lstStyle/>
                    <a:p>
                      <a:pPr algn="just"/>
                      <a:r>
                        <a:rPr lang="ru-RU" sz="1500" kern="1200" noProof="0">
                          <a:latin typeface="Calibri" panose="020F0502020204030204" pitchFamily="34" charset="0"/>
                        </a:rPr>
                        <a:t>Наследование поддерживается только для классов</a:t>
                      </a:r>
                      <a:endParaRPr lang="ru-RU" sz="1500" noProof="0">
                        <a:latin typeface="Calibri" panose="020F0502020204030204" pitchFamily="34" charset="0"/>
                      </a:endParaRPr>
                    </a:p>
                  </a:txBody>
                  <a:tcPr/>
                </a:tc>
                <a:tc>
                  <a:txBody>
                    <a:bodyPr/>
                    <a:lstStyle/>
                    <a:p>
                      <a:pPr algn="just"/>
                      <a:r>
                        <a:rPr lang="ru-RU" sz="1500" kern="1200" noProof="0" dirty="0">
                          <a:latin typeface="Calibri" panose="020F0502020204030204" pitchFamily="34" charset="0"/>
                        </a:rPr>
                        <a:t>Интерфейс может быть реализован структурой</a:t>
                      </a:r>
                      <a:endParaRPr lang="ru-RU" sz="1500" noProof="0" dirty="0">
                        <a:latin typeface="Calibri" panose="020F0502020204030204" pitchFamily="34" charset="0"/>
                      </a:endParaRPr>
                    </a:p>
                  </a:txBody>
                  <a:tcPr/>
                </a:tc>
                <a:extLst>
                  <a:ext uri="{0D108BD9-81ED-4DB2-BD59-A6C34878D82A}">
                    <a16:rowId xmlns:a16="http://schemas.microsoft.com/office/drawing/2014/main" xmlns="" val="10007"/>
                  </a:ext>
                </a:extLst>
              </a:tr>
              <a:tr h="755867">
                <a:tc>
                  <a:txBody>
                    <a:bodyPr/>
                    <a:lstStyle/>
                    <a:p>
                      <a:pPr algn="just"/>
                      <a:r>
                        <a:rPr lang="ru-RU" sz="1500" noProof="0" dirty="0">
                          <a:latin typeface="Calibri" panose="020F0502020204030204" pitchFamily="34" charset="0"/>
                        </a:rPr>
                        <a:t>Может наследоваться от класса</a:t>
                      </a:r>
                      <a:r>
                        <a:rPr lang="ru-RU" sz="1500" baseline="0" noProof="0" dirty="0">
                          <a:latin typeface="Calibri" panose="020F0502020204030204" pitchFamily="34" charset="0"/>
                        </a:rPr>
                        <a:t> как абстрактного, так и не абстрактного, и от интерфейсов</a:t>
                      </a:r>
                      <a:endParaRPr lang="ru-RU" sz="1500" noProof="0" dirty="0">
                        <a:latin typeface="Calibri" panose="020F0502020204030204" pitchFamily="34" charset="0"/>
                      </a:endParaRPr>
                    </a:p>
                  </a:txBody>
                  <a:tcPr/>
                </a:tc>
                <a:tc>
                  <a:txBody>
                    <a:bodyPr/>
                    <a:lstStyle/>
                    <a:p>
                      <a:pPr algn="just"/>
                      <a:r>
                        <a:rPr lang="ru-RU" sz="1500" noProof="0" dirty="0">
                          <a:latin typeface="Calibri" panose="020F0502020204030204" pitchFamily="34" charset="0"/>
                        </a:rPr>
                        <a:t>Может наследоваться только</a:t>
                      </a:r>
                      <a:r>
                        <a:rPr lang="ru-RU" sz="1500" baseline="0" noProof="0" dirty="0">
                          <a:latin typeface="Calibri" panose="020F0502020204030204" pitchFamily="34" charset="0"/>
                        </a:rPr>
                        <a:t> от интерфейсов</a:t>
                      </a:r>
                      <a:endParaRPr lang="ru-RU" sz="1500" noProof="0" dirty="0">
                        <a:latin typeface="Calibri" panose="020F0502020204030204" pitchFamily="34" charset="0"/>
                      </a:endParaRPr>
                    </a:p>
                  </a:txBody>
                  <a:tcPr/>
                </a:tc>
                <a:extLst>
                  <a:ext uri="{0D108BD9-81ED-4DB2-BD59-A6C34878D82A}">
                    <a16:rowId xmlns:a16="http://schemas.microsoft.com/office/drawing/2014/main" xmlns="" val="10008"/>
                  </a:ext>
                </a:extLst>
              </a:tr>
              <a:tr h="348483">
                <a:tc>
                  <a:txBody>
                    <a:bodyPr/>
                    <a:lstStyle/>
                    <a:p>
                      <a:pPr algn="just"/>
                      <a:r>
                        <a:rPr lang="ru-RU" sz="1500" noProof="0" dirty="0">
                          <a:latin typeface="Calibri" panose="020F0502020204030204" pitchFamily="34" charset="0"/>
                        </a:rPr>
                        <a:t>Может</a:t>
                      </a:r>
                      <a:r>
                        <a:rPr lang="ru-RU" sz="1500" baseline="0" noProof="0" dirty="0">
                          <a:latin typeface="Calibri" panose="020F0502020204030204" pitchFamily="34" charset="0"/>
                        </a:rPr>
                        <a:t> объявлять не </a:t>
                      </a:r>
                      <a:r>
                        <a:rPr lang="en-US" sz="1500" baseline="0" noProof="0" dirty="0">
                          <a:latin typeface="Calibri" panose="020F0502020204030204" pitchFamily="34" charset="0"/>
                        </a:rPr>
                        <a:t>public </a:t>
                      </a:r>
                      <a:r>
                        <a:rPr lang="ru-RU" sz="1500" baseline="0" noProof="0" dirty="0">
                          <a:latin typeface="Calibri" panose="020F0502020204030204" pitchFamily="34" charset="0"/>
                        </a:rPr>
                        <a:t>члены </a:t>
                      </a:r>
                      <a:endParaRPr lang="ru-RU" sz="1500" noProof="0" dirty="0">
                        <a:latin typeface="Calibri" panose="020F0502020204030204" pitchFamily="34" charset="0"/>
                      </a:endParaRPr>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ru-RU" sz="1500" noProof="0" dirty="0">
                          <a:latin typeface="Calibri" panose="020F0502020204030204" pitchFamily="34" charset="0"/>
                        </a:rPr>
                        <a:t>Не</a:t>
                      </a:r>
                      <a:r>
                        <a:rPr lang="ru-RU" sz="1500" baseline="0" noProof="0" dirty="0">
                          <a:latin typeface="Calibri" panose="020F0502020204030204" pitchFamily="34" charset="0"/>
                        </a:rPr>
                        <a:t> м</a:t>
                      </a:r>
                      <a:r>
                        <a:rPr lang="ru-RU" sz="1500" noProof="0" dirty="0">
                          <a:latin typeface="Calibri" panose="020F0502020204030204" pitchFamily="34" charset="0"/>
                        </a:rPr>
                        <a:t>ожет</a:t>
                      </a:r>
                      <a:r>
                        <a:rPr lang="ru-RU" sz="1500" baseline="0" noProof="0" dirty="0">
                          <a:latin typeface="Calibri" panose="020F0502020204030204" pitchFamily="34" charset="0"/>
                        </a:rPr>
                        <a:t> объявлять не </a:t>
                      </a:r>
                      <a:r>
                        <a:rPr lang="en-US" sz="1500" baseline="0" noProof="0" dirty="0">
                          <a:latin typeface="Calibri" panose="020F0502020204030204" pitchFamily="34" charset="0"/>
                        </a:rPr>
                        <a:t>public </a:t>
                      </a:r>
                      <a:r>
                        <a:rPr lang="ru-RU" sz="1500" baseline="0" noProof="0" dirty="0">
                          <a:latin typeface="Calibri" panose="020F0502020204030204" pitchFamily="34" charset="0"/>
                        </a:rPr>
                        <a:t>члены </a:t>
                      </a:r>
                      <a:endParaRPr lang="ru-RU" sz="1500" noProof="0" dirty="0">
                        <a:latin typeface="Calibri" panose="020F0502020204030204" pitchFamily="34" charset="0"/>
                      </a:endParaRPr>
                    </a:p>
                  </a:txBody>
                  <a:tcPr/>
                </a:tc>
                <a:extLst>
                  <a:ext uri="{0D108BD9-81ED-4DB2-BD59-A6C34878D82A}">
                    <a16:rowId xmlns:a16="http://schemas.microsoft.com/office/drawing/2014/main" xmlns="" val="10009"/>
                  </a:ext>
                </a:extLst>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Абстрактный метод</a:t>
            </a:r>
          </a:p>
        </p:txBody>
      </p:sp>
      <p:grpSp>
        <p:nvGrpSpPr>
          <p:cNvPr id="3" name="Группа 2"/>
          <p:cNvGrpSpPr/>
          <p:nvPr/>
        </p:nvGrpSpPr>
        <p:grpSpPr>
          <a:xfrm>
            <a:off x="189362" y="4103409"/>
            <a:ext cx="8765275" cy="2233677"/>
            <a:chOff x="141025" y="4460548"/>
            <a:chExt cx="8765275" cy="2233677"/>
          </a:xfrm>
        </p:grpSpPr>
        <p:sp>
          <p:nvSpPr>
            <p:cNvPr id="12" name="Flowchart: Document 3"/>
            <p:cNvSpPr/>
            <p:nvPr/>
          </p:nvSpPr>
          <p:spPr bwMode="auto">
            <a:xfrm>
              <a:off x="141025" y="4460548"/>
              <a:ext cx="8765275" cy="1311323"/>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arn-CL" sz="1600" dirty="0">
                  <a:latin typeface="Consolas" pitchFamily="49" charset="0"/>
                  <a:cs typeface="Consolas" pitchFamily="49" charset="0"/>
                </a:rPr>
                <a:t>interface IToken</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en-US" sz="1600" dirty="0">
                  <a:latin typeface="Consolas" pitchFamily="49" charset="0"/>
                  <a:cs typeface="Consolas" pitchFamily="49" charset="0"/>
                </a:rPr>
                <a:t>abstract string Name( ); </a:t>
              </a:r>
            </a:p>
            <a:p>
              <a:r>
                <a:rPr lang="ru-RU" sz="1600" dirty="0">
                  <a:latin typeface="Consolas" pitchFamily="49" charset="0"/>
                  <a:cs typeface="Consolas" pitchFamily="49" charset="0"/>
                </a:rPr>
                <a:t>}</a:t>
              </a:r>
            </a:p>
          </p:txBody>
        </p:sp>
        <p:sp>
          <p:nvSpPr>
            <p:cNvPr id="13" name="Flowchart: Document 3"/>
            <p:cNvSpPr/>
            <p:nvPr/>
          </p:nvSpPr>
          <p:spPr bwMode="auto">
            <a:xfrm>
              <a:off x="141025" y="5463655"/>
              <a:ext cx="8765274" cy="123057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arn-CL" sz="1600" dirty="0">
                  <a:latin typeface="Consolas" pitchFamily="49" charset="0"/>
                  <a:cs typeface="Consolas" pitchFamily="49" charset="0"/>
                </a:rPr>
                <a:t>class CommentToken</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en-US" sz="1600" dirty="0">
                  <a:latin typeface="Consolas" pitchFamily="49" charset="0"/>
                  <a:cs typeface="Consolas" pitchFamily="49" charset="0"/>
                </a:rPr>
                <a:t>abstract string Name( ); </a:t>
              </a:r>
            </a:p>
            <a:p>
              <a:r>
                <a:rPr lang="ru-RU" sz="1600" dirty="0">
                  <a:latin typeface="Consolas" pitchFamily="49" charset="0"/>
                  <a:cs typeface="Consolas" pitchFamily="49" charset="0"/>
                </a:rPr>
                <a:t>}</a:t>
              </a:r>
              <a:endParaRPr lang="ru-RU" sz="1400" dirty="0">
                <a:latin typeface="Consolas" pitchFamily="49" charset="0"/>
                <a:cs typeface="Consolas" pitchFamily="49" charset="0"/>
              </a:endParaRPr>
            </a:p>
          </p:txBody>
        </p:sp>
        <p:sp>
          <p:nvSpPr>
            <p:cNvPr id="14" name="Explosion 1 9"/>
            <p:cNvSpPr/>
            <p:nvPr/>
          </p:nvSpPr>
          <p:spPr bwMode="auto">
            <a:xfrm>
              <a:off x="3447899" y="4887117"/>
              <a:ext cx="1295400" cy="1295400"/>
            </a:xfrm>
            <a:prstGeom prst="irregularSeal1">
              <a:avLst/>
            </a:prstGeom>
            <a:ln>
              <a:solidFill>
                <a:schemeClr val="accent2">
                  <a:lumMod val="50000"/>
                </a:schemeClr>
              </a:solidFill>
              <a:headEnd/>
              <a:tailEnd/>
            </a:ln>
            <a:effectLst/>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rtlCol="0" anchor="ctr" anchorCtr="0" compatLnSpc="1">
              <a:prstTxWarp prst="textNoShape">
                <a:avLst/>
              </a:prstTxWarp>
            </a:bodyPr>
            <a:lstStyle/>
            <a:p>
              <a:pPr algn="ctr" defTabSz="457200">
                <a:lnSpc>
                  <a:spcPct val="90000"/>
                </a:lnSpc>
                <a:tabLst>
                  <a:tab pos="457200" algn="l"/>
                </a:tabLst>
              </a:pPr>
              <a:r>
                <a:rPr lang="ru-RU" b="1" dirty="0">
                  <a:latin typeface="Calibri" panose="020F0502020204030204" pitchFamily="34" charset="0"/>
                </a:rPr>
                <a:t>CTE</a:t>
              </a:r>
            </a:p>
          </p:txBody>
        </p:sp>
      </p:grpSp>
      <p:sp>
        <p:nvSpPr>
          <p:cNvPr id="17" name="Flowchart: Document 3"/>
          <p:cNvSpPr/>
          <p:nvPr/>
        </p:nvSpPr>
        <p:spPr bwMode="auto">
          <a:xfrm>
            <a:off x="235339" y="1799231"/>
            <a:ext cx="8719298" cy="15240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ru-RU" sz="1600" dirty="0" err="1">
                <a:latin typeface="Consolas" pitchFamily="49" charset="0"/>
                <a:cs typeface="Consolas" pitchFamily="49" charset="0"/>
              </a:rPr>
              <a:t>abstract</a:t>
            </a:r>
            <a:r>
              <a:rPr lang="ru-RU" sz="1600" dirty="0">
                <a:latin typeface="Consolas" pitchFamily="49" charset="0"/>
                <a:cs typeface="Consolas" pitchFamily="49" charset="0"/>
              </a:rPr>
              <a:t> class </a:t>
            </a:r>
            <a:r>
              <a:rPr lang="ru-RU" sz="1600" dirty="0" err="1">
                <a:latin typeface="Consolas" pitchFamily="49" charset="0"/>
                <a:cs typeface="Consolas" pitchFamily="49" charset="0"/>
              </a:rPr>
              <a:t>SalariedEmployee</a:t>
            </a:r>
            <a:r>
              <a:rPr lang="ru-RU" sz="1600" dirty="0">
                <a:latin typeface="Consolas" pitchFamily="49" charset="0"/>
                <a:cs typeface="Consolas" pitchFamily="49" charset="0"/>
              </a:rPr>
              <a:t> : </a:t>
            </a:r>
            <a:r>
              <a:rPr lang="ru-RU" sz="1600" dirty="0" err="1">
                <a:latin typeface="Consolas" pitchFamily="49" charset="0"/>
                <a:cs typeface="Consolas" pitchFamily="49" charset="0"/>
              </a:rPr>
              <a:t>Employee</a:t>
            </a:r>
            <a:r>
              <a:rPr lang="ru-RU" sz="1600" dirty="0">
                <a:latin typeface="Consolas" pitchFamily="49" charset="0"/>
                <a:cs typeface="Consolas" pitchFamily="49" charset="0"/>
              </a:rPr>
              <a:t>, </a:t>
            </a:r>
            <a:r>
              <a:rPr lang="ru-RU" sz="1600" dirty="0" err="1">
                <a:latin typeface="Consolas" pitchFamily="49" charset="0"/>
                <a:cs typeface="Consolas" pitchFamily="49" charset="0"/>
              </a:rPr>
              <a:t>ISalariedEmployed</a:t>
            </a:r>
            <a:endParaRPr lang="ru-RU" sz="1600" dirty="0">
              <a:latin typeface="Consolas" pitchFamily="49" charset="0"/>
              <a:cs typeface="Consolas" pitchFamily="49" charset="0"/>
            </a:endParaRP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ru-RU" sz="1600" dirty="0" err="1">
                <a:latin typeface="Consolas" pitchFamily="49" charset="0"/>
                <a:cs typeface="Consolas" pitchFamily="49" charset="0"/>
              </a:rPr>
              <a:t>abstract</a:t>
            </a:r>
            <a:r>
              <a:rPr lang="ru-RU" sz="1600" dirty="0">
                <a:latin typeface="Consolas" pitchFamily="49" charset="0"/>
                <a:cs typeface="Consolas" pitchFamily="49" charset="0"/>
              </a:rPr>
              <a:t> void </a:t>
            </a:r>
            <a:r>
              <a:rPr lang="ru-RU" sz="1600" dirty="0" err="1">
                <a:latin typeface="Consolas" pitchFamily="49" charset="0"/>
                <a:cs typeface="Consolas" pitchFamily="49" charset="0"/>
              </a:rPr>
              <a:t>PayBonus</a:t>
            </a:r>
            <a:r>
              <a:rPr lang="ru-RU" sz="1600" dirty="0">
                <a:latin typeface="Consolas" pitchFamily="49" charset="0"/>
                <a:cs typeface="Consolas" pitchFamily="49" charset="0"/>
              </a:rPr>
              <a:t>();</a:t>
            </a:r>
          </a:p>
          <a:p>
            <a:r>
              <a:rPr lang="ru-RU" sz="1600" dirty="0">
                <a:latin typeface="Consolas" pitchFamily="49" charset="0"/>
                <a:cs typeface="Consolas" pitchFamily="49" charset="0"/>
              </a:rPr>
              <a:t>    ...</a:t>
            </a:r>
          </a:p>
          <a:p>
            <a:r>
              <a:rPr lang="ru-RU" sz="1600" dirty="0">
                <a:latin typeface="Consolas" pitchFamily="49" charset="0"/>
                <a:cs typeface="Consolas" pitchFamily="49" charset="0"/>
              </a:rPr>
              <a:t>}</a:t>
            </a:r>
          </a:p>
        </p:txBody>
      </p:sp>
      <p:sp>
        <p:nvSpPr>
          <p:cNvPr id="20" name="Rounded Rectangle 5"/>
          <p:cNvSpPr/>
          <p:nvPr/>
        </p:nvSpPr>
        <p:spPr bwMode="auto">
          <a:xfrm>
            <a:off x="171433" y="3389749"/>
            <a:ext cx="8765274" cy="647142"/>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метод н содержит тела метода</a:t>
            </a:r>
          </a:p>
        </p:txBody>
      </p:sp>
      <p:sp>
        <p:nvSpPr>
          <p:cNvPr id="22" name="Rounded Rectangle 7"/>
          <p:cNvSpPr/>
          <p:nvPr/>
        </p:nvSpPr>
        <p:spPr bwMode="auto">
          <a:xfrm>
            <a:off x="189362" y="2631168"/>
            <a:ext cx="8765275" cy="686938"/>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метод объявляется с помощью ключевого слова </a:t>
            </a:r>
            <a:r>
              <a:rPr lang="ru-RU" b="1" dirty="0" err="1">
                <a:solidFill>
                  <a:schemeClr val="bg1"/>
                </a:solidFill>
                <a:latin typeface="Calibri" panose="020F0502020204030204" pitchFamily="34" charset="0"/>
                <a:cs typeface="Consolas" pitchFamily="49" charset="0"/>
              </a:rPr>
              <a:t>abstract</a:t>
            </a:r>
            <a:r>
              <a:rPr lang="ru-RU" b="1" dirty="0">
                <a:solidFill>
                  <a:schemeClr val="bg1"/>
                </a:solidFill>
                <a:latin typeface="Calibri" panose="020F0502020204030204" pitchFamily="34" charset="0"/>
                <a:cs typeface="Consolas" pitchFamily="49" charset="0"/>
              </a:rPr>
              <a:t> </a:t>
            </a:r>
            <a:endParaRPr lang="ru-RU" b="1" dirty="0">
              <a:solidFill>
                <a:schemeClr val="bg1"/>
              </a:solidFill>
              <a:latin typeface="Calibri" panose="020F0502020204030204" pitchFamily="34" charset="0"/>
            </a:endParaRPr>
          </a:p>
        </p:txBody>
      </p:sp>
      <p:sp>
        <p:nvSpPr>
          <p:cNvPr id="23" name="Rounded Rectangle 10"/>
          <p:cNvSpPr/>
          <p:nvPr/>
        </p:nvSpPr>
        <p:spPr bwMode="auto">
          <a:xfrm>
            <a:off x="189362" y="697177"/>
            <a:ext cx="8765275" cy="9906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метод является полезным, если реализация по умолчанию в абстрактном классе не имеет смысла и необходимо, чтобы производный класс обеспечивал свою собственную реализацию метода</a:t>
            </a:r>
          </a:p>
        </p:txBody>
      </p:sp>
      <p:sp>
        <p:nvSpPr>
          <p:cNvPr id="15" name="Rounded Rectangle 4"/>
          <p:cNvSpPr/>
          <p:nvPr/>
        </p:nvSpPr>
        <p:spPr bwMode="auto">
          <a:xfrm>
            <a:off x="5072116" y="4648733"/>
            <a:ext cx="3864591" cy="832517"/>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Только абстрактные классы может содержать абстрактные члены</a:t>
            </a:r>
          </a:p>
        </p:txBody>
      </p:sp>
    </p:spTree>
    <p:extLst>
      <p:ext uri="{BB962C8B-B14F-4D97-AF65-F5344CB8AC3E}">
        <p14:creationId xmlns:p14="http://schemas.microsoft.com/office/powerpoint/2010/main" val="244055887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dirty="0"/>
              <a:t>Абстрактный метод</a:t>
            </a:r>
          </a:p>
        </p:txBody>
      </p:sp>
      <p:sp>
        <p:nvSpPr>
          <p:cNvPr id="8" name="Rounded Rectangle 9"/>
          <p:cNvSpPr/>
          <p:nvPr/>
        </p:nvSpPr>
        <p:spPr bwMode="auto">
          <a:xfrm>
            <a:off x="209550" y="762000"/>
            <a:ext cx="8724900" cy="762000"/>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метод необходимо переопределить (</a:t>
            </a:r>
            <a:r>
              <a:rPr lang="arn-CL" dirty="0">
                <a:solidFill>
                  <a:schemeClr val="bg1"/>
                </a:solidFill>
                <a:latin typeface="Calibri" panose="020F0502020204030204" pitchFamily="34" charset="0"/>
              </a:rPr>
              <a:t>override </a:t>
            </a:r>
            <a:r>
              <a:rPr lang="ru-RU" dirty="0">
                <a:solidFill>
                  <a:schemeClr val="bg1"/>
                </a:solidFill>
                <a:latin typeface="Calibri" panose="020F0502020204030204" pitchFamily="34" charset="0"/>
              </a:rPr>
              <a:t>)</a:t>
            </a:r>
            <a:r>
              <a:rPr lang="en-US" dirty="0">
                <a:solidFill>
                  <a:schemeClr val="bg1"/>
                </a:solidFill>
                <a:latin typeface="Calibri" panose="020F0502020204030204" pitchFamily="34" charset="0"/>
              </a:rPr>
              <a:t> </a:t>
            </a:r>
            <a:r>
              <a:rPr lang="ru-RU" dirty="0">
                <a:solidFill>
                  <a:schemeClr val="bg1"/>
                </a:solidFill>
                <a:latin typeface="Calibri" panose="020F0502020204030204" pitchFamily="34" charset="0"/>
              </a:rPr>
              <a:t> в производном классе</a:t>
            </a:r>
          </a:p>
        </p:txBody>
      </p:sp>
      <p:sp>
        <p:nvSpPr>
          <p:cNvPr id="9" name="Блок-схема: документ 8"/>
          <p:cNvSpPr/>
          <p:nvPr/>
        </p:nvSpPr>
        <p:spPr bwMode="auto">
          <a:xfrm>
            <a:off x="209550" y="1635457"/>
            <a:ext cx="8724900" cy="1295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arn-CL" sz="1600" dirty="0">
                <a:latin typeface="Consolas" pitchFamily="49" charset="0"/>
                <a:cs typeface="Consolas" pitchFamily="49" charset="0"/>
              </a:rPr>
              <a:t>class CommentToken: Token</a:t>
            </a:r>
          </a:p>
          <a:p>
            <a:r>
              <a:rPr lang="ru-RU" sz="1600" dirty="0">
                <a:latin typeface="Consolas" pitchFamily="49" charset="0"/>
                <a:cs typeface="Consolas" pitchFamily="49" charset="0"/>
              </a:rPr>
              <a:t>{</a:t>
            </a:r>
          </a:p>
          <a:p>
            <a:r>
              <a:rPr lang="ru-RU" sz="1600" dirty="0">
                <a:latin typeface="Consolas" pitchFamily="49" charset="0"/>
                <a:cs typeface="Consolas" pitchFamily="49" charset="0"/>
              </a:rPr>
              <a:t>   </a:t>
            </a:r>
            <a:r>
              <a:rPr lang="arn-CL" sz="1600" dirty="0">
                <a:latin typeface="Consolas" pitchFamily="49" charset="0"/>
                <a:cs typeface="Consolas" pitchFamily="49" charset="0"/>
              </a:rPr>
              <a:t>public override string Name( ) {...}</a:t>
            </a:r>
          </a:p>
          <a:p>
            <a:r>
              <a:rPr lang="ru-RU" sz="1600" dirty="0">
                <a:latin typeface="Consolas" pitchFamily="49" charset="0"/>
                <a:cs typeface="Consolas" pitchFamily="49" charset="0"/>
              </a:rPr>
              <a:t>}</a:t>
            </a:r>
          </a:p>
        </p:txBody>
      </p:sp>
      <p:sp>
        <p:nvSpPr>
          <p:cNvPr id="10" name="Rounded Rectangle 9"/>
          <p:cNvSpPr/>
          <p:nvPr/>
        </p:nvSpPr>
        <p:spPr bwMode="auto">
          <a:xfrm>
            <a:off x="209550" y="2971199"/>
            <a:ext cx="8724900" cy="761399"/>
          </a:xfrm>
          <a:prstGeom prst="roundRect">
            <a:avLst/>
          </a:prstGeom>
          <a:solidFill>
            <a:schemeClr val="accent2">
              <a:lumMod val="50000"/>
            </a:schemeClr>
          </a:solidFill>
          <a:ln>
            <a:solidFill>
              <a:schemeClr val="accent2">
                <a:lumMod val="50000"/>
              </a:schemeClr>
            </a:solidFill>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defTabSz="457200">
              <a:lnSpc>
                <a:spcPct val="90000"/>
              </a:lnSpc>
              <a:tabLst>
                <a:tab pos="457200" algn="l"/>
              </a:tabLst>
            </a:pPr>
            <a:r>
              <a:rPr lang="ru-RU" dirty="0">
                <a:solidFill>
                  <a:schemeClr val="bg1"/>
                </a:solidFill>
                <a:latin typeface="Calibri" panose="020F0502020204030204" pitchFamily="34" charset="0"/>
              </a:rPr>
              <a:t>Абстрактный метод может переопределять виртуальный  метод базового класса</a:t>
            </a:r>
          </a:p>
        </p:txBody>
      </p:sp>
      <p:sp>
        <p:nvSpPr>
          <p:cNvPr id="11" name="Блок-схема: документ 10"/>
          <p:cNvSpPr/>
          <p:nvPr/>
        </p:nvSpPr>
        <p:spPr bwMode="auto">
          <a:xfrm>
            <a:off x="209550" y="3884998"/>
            <a:ext cx="7782635" cy="2438400"/>
          </a:xfrm>
          <a:prstGeom prst="flowChartDocument">
            <a:avLst/>
          </a:prstGeom>
          <a:ln>
            <a:solidFill>
              <a:schemeClr val="accent2">
                <a:lumMod val="50000"/>
              </a:schemeClr>
            </a:solidFill>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en-US" sz="1600" dirty="0">
                <a:latin typeface="Consolas" pitchFamily="49" charset="0"/>
                <a:cs typeface="Consolas" pitchFamily="49" charset="0"/>
              </a:rPr>
              <a:t>class Token</a:t>
            </a:r>
          </a:p>
          <a:p>
            <a:r>
              <a:rPr lang="en-US" sz="1600" dirty="0">
                <a:latin typeface="Consolas" pitchFamily="49" charset="0"/>
                <a:cs typeface="Consolas" pitchFamily="49" charset="0"/>
              </a:rPr>
              <a:t>{</a:t>
            </a:r>
          </a:p>
          <a:p>
            <a:r>
              <a:rPr lang="ru-RU" sz="1600" dirty="0">
                <a:latin typeface="Consolas" pitchFamily="49" charset="0"/>
                <a:cs typeface="Consolas" pitchFamily="49" charset="0"/>
              </a:rPr>
              <a:t>    </a:t>
            </a:r>
            <a:r>
              <a:rPr lang="en-US" sz="1600" dirty="0">
                <a:latin typeface="Consolas" pitchFamily="49" charset="0"/>
                <a:cs typeface="Consolas" pitchFamily="49" charset="0"/>
              </a:rPr>
              <a:t>public virtual string Name( ) { ... }</a:t>
            </a:r>
          </a:p>
          <a:p>
            <a:r>
              <a:rPr lang="en-US" sz="1600" dirty="0">
                <a:latin typeface="Consolas" pitchFamily="49" charset="0"/>
                <a:cs typeface="Consolas" pitchFamily="49" charset="0"/>
              </a:rPr>
              <a:t>}</a:t>
            </a:r>
          </a:p>
          <a:p>
            <a:r>
              <a:rPr lang="en-US" sz="1600" dirty="0">
                <a:latin typeface="Consolas" pitchFamily="49" charset="0"/>
                <a:cs typeface="Consolas" pitchFamily="49" charset="0"/>
              </a:rPr>
              <a:t>abstract class Force: Token</a:t>
            </a:r>
          </a:p>
          <a:p>
            <a:r>
              <a:rPr lang="en-US" sz="1600" dirty="0">
                <a:latin typeface="Consolas" pitchFamily="49" charset="0"/>
                <a:cs typeface="Consolas" pitchFamily="49" charset="0"/>
              </a:rPr>
              <a:t>{</a:t>
            </a:r>
          </a:p>
          <a:p>
            <a:r>
              <a:rPr lang="ru-RU" sz="1600" dirty="0">
                <a:latin typeface="Consolas" pitchFamily="49" charset="0"/>
                <a:cs typeface="Consolas" pitchFamily="49" charset="0"/>
              </a:rPr>
              <a:t>    </a:t>
            </a:r>
            <a:r>
              <a:rPr lang="en-US" sz="1600" dirty="0">
                <a:latin typeface="Consolas" pitchFamily="49" charset="0"/>
                <a:cs typeface="Consolas" pitchFamily="49" charset="0"/>
              </a:rPr>
              <a:t>public abstract override string Name( );</a:t>
            </a:r>
          </a:p>
          <a:p>
            <a:r>
              <a:rPr lang="en-US" sz="1600" dirty="0">
                <a:latin typeface="Consolas" pitchFamily="49" charset="0"/>
                <a:cs typeface="Consolas" pitchFamily="49" charset="0"/>
              </a:rPr>
              <a:t>}</a:t>
            </a:r>
            <a:endParaRPr lang="ru-RU" sz="1600" dirty="0">
              <a:latin typeface="Consolas" pitchFamily="49" charset="0"/>
              <a:cs typeface="Consolas" pitchFamily="49" charset="0"/>
            </a:endParaRPr>
          </a:p>
        </p:txBody>
      </p:sp>
    </p:spTree>
    <p:extLst>
      <p:ext uri="{BB962C8B-B14F-4D97-AF65-F5344CB8AC3E}">
        <p14:creationId xmlns:p14="http://schemas.microsoft.com/office/powerpoint/2010/main" val="18517109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Модификаторы свойства</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1154234"/>
              </p:ext>
            </p:extLst>
          </p:nvPr>
        </p:nvGraphicFramePr>
        <p:xfrm>
          <a:off x="228600" y="838200"/>
          <a:ext cx="8592728" cy="2286000"/>
        </p:xfrm>
        <a:graphic>
          <a:graphicData uri="http://schemas.openxmlformats.org/drawingml/2006/table">
            <a:tbl>
              <a:tblPr bandRow="1">
                <a:tableStyleId>{1FECB4D8-DB02-4DC6-A0A2-4F2EBAE1DC90}</a:tableStyleId>
              </a:tblPr>
              <a:tblGrid>
                <a:gridCol w="3810000">
                  <a:extLst>
                    <a:ext uri="{9D8B030D-6E8A-4147-A177-3AD203B41FA5}">
                      <a16:colId xmlns:a16="http://schemas.microsoft.com/office/drawing/2014/main" xmlns="" val="20000"/>
                    </a:ext>
                  </a:extLst>
                </a:gridCol>
                <a:gridCol w="4782728">
                  <a:extLst>
                    <a:ext uri="{9D8B030D-6E8A-4147-A177-3AD203B41FA5}">
                      <a16:colId xmlns:a16="http://schemas.microsoft.com/office/drawing/2014/main" xmlns="" val="20001"/>
                    </a:ext>
                  </a:extLst>
                </a:gridCol>
              </a:tblGrid>
              <a:tr h="571500">
                <a:tc>
                  <a:txBody>
                    <a:bodyPr/>
                    <a:lstStyle/>
                    <a:p>
                      <a:r>
                        <a:rPr lang="ru-RU" sz="1800" dirty="0">
                          <a:solidFill>
                            <a:schemeClr val="bg1"/>
                          </a:solidFill>
                          <a:latin typeface="Calibri" panose="020F0502020204030204" pitchFamily="34" charset="0"/>
                        </a:rPr>
                        <a:t>Статический</a:t>
                      </a:r>
                      <a:r>
                        <a:rPr lang="ru-RU" sz="1800" baseline="0" dirty="0">
                          <a:solidFill>
                            <a:schemeClr val="bg1"/>
                          </a:solidFill>
                          <a:latin typeface="Calibri" panose="020F0502020204030204" pitchFamily="34" charset="0"/>
                        </a:rPr>
                        <a:t> модификатор</a:t>
                      </a:r>
                      <a:endParaRPr lang="en-US" sz="1800" b="0" dirty="0">
                        <a:solidFill>
                          <a:schemeClr val="bg1"/>
                        </a:solidFill>
                        <a:latin typeface="Calibri" panose="020F0502020204030204" pitchFamily="34" charset="0"/>
                      </a:endParaRPr>
                    </a:p>
                  </a:txBody>
                  <a:tcPr marL="68287" marR="68287" marT="45847" marB="45847" anchor="ctr">
                    <a:solidFill>
                      <a:schemeClr val="accent2">
                        <a:lumMod val="50000"/>
                      </a:schemeClr>
                    </a:solidFill>
                  </a:tcPr>
                </a:tc>
                <a:tc>
                  <a:txBody>
                    <a:bodyPr/>
                    <a:lstStyle/>
                    <a:p>
                      <a:r>
                        <a:rPr lang="en-US" sz="1800" dirty="0">
                          <a:solidFill>
                            <a:schemeClr val="bg1"/>
                          </a:solidFill>
                          <a:latin typeface="Calibri" panose="020F0502020204030204" pitchFamily="34" charset="0"/>
                        </a:rPr>
                        <a:t>static</a:t>
                      </a:r>
                      <a:endParaRPr lang="en-US" sz="1800" b="1" dirty="0">
                        <a:solidFill>
                          <a:schemeClr val="bg1"/>
                        </a:solidFill>
                        <a:latin typeface="Calibri" panose="020F0502020204030204" pitchFamily="34" charset="0"/>
                        <a:cs typeface="Consolas"/>
                      </a:endParaRPr>
                    </a:p>
                  </a:txBody>
                  <a:tcPr marL="68287" marR="68287" marT="45847" marB="45847" anchor="ctr">
                    <a:solidFill>
                      <a:schemeClr val="accent2">
                        <a:lumMod val="50000"/>
                      </a:schemeClr>
                    </a:solidFill>
                  </a:tcPr>
                </a:tc>
                <a:extLst>
                  <a:ext uri="{0D108BD9-81ED-4DB2-BD59-A6C34878D82A}">
                    <a16:rowId xmlns:a16="http://schemas.microsoft.com/office/drawing/2014/main" xmlns="" val="10000"/>
                  </a:ext>
                </a:extLst>
              </a:tr>
              <a:tr h="571500">
                <a:tc>
                  <a:txBody>
                    <a:bodyPr/>
                    <a:lstStyle/>
                    <a:p>
                      <a:r>
                        <a:rPr lang="ru-RU" sz="1800" baseline="0" dirty="0">
                          <a:latin typeface="Calibri" panose="020F0502020204030204" pitchFamily="34" charset="0"/>
                        </a:rPr>
                        <a:t>Модификатор доступа</a:t>
                      </a:r>
                      <a:endParaRPr lang="en-US" sz="1800" b="0" dirty="0">
                        <a:latin typeface="Calibri" panose="020F0502020204030204" pitchFamily="34" charset="0"/>
                      </a:endParaRPr>
                    </a:p>
                  </a:txBody>
                  <a:tcPr marL="68287" marR="68287" marT="45847" marB="45847" anchor="ctr"/>
                </a:tc>
                <a:tc>
                  <a:txBody>
                    <a:bodyPr/>
                    <a:lstStyle/>
                    <a:p>
                      <a:r>
                        <a:rPr lang="en-US" sz="1800" dirty="0">
                          <a:latin typeface="Calibri" panose="020F0502020204030204" pitchFamily="34" charset="0"/>
                        </a:rPr>
                        <a:t>public internal</a:t>
                      </a:r>
                      <a:r>
                        <a:rPr lang="en-US" sz="1800" baseline="0" dirty="0">
                          <a:latin typeface="Calibri" panose="020F0502020204030204" pitchFamily="34" charset="0"/>
                        </a:rPr>
                        <a:t> private protected</a:t>
                      </a:r>
                      <a:endParaRPr lang="en-US" sz="1800" b="1" dirty="0">
                        <a:latin typeface="Calibri" panose="020F0502020204030204" pitchFamily="34" charset="0"/>
                        <a:cs typeface="Consolas"/>
                      </a:endParaRPr>
                    </a:p>
                  </a:txBody>
                  <a:tcPr marL="68287" marR="68287" marT="45847" marB="45847" anchor="ctr"/>
                </a:tc>
                <a:extLst>
                  <a:ext uri="{0D108BD9-81ED-4DB2-BD59-A6C34878D82A}">
                    <a16:rowId xmlns:a16="http://schemas.microsoft.com/office/drawing/2014/main" xmlns="" val="10001"/>
                  </a:ext>
                </a:extLst>
              </a:tr>
              <a:tr h="571500">
                <a:tc>
                  <a:txBody>
                    <a:bodyPr/>
                    <a:lstStyle/>
                    <a:p>
                      <a:r>
                        <a:rPr lang="ru-RU" sz="1800" baseline="0" dirty="0">
                          <a:solidFill>
                            <a:schemeClr val="bg1"/>
                          </a:solidFill>
                          <a:latin typeface="Calibri" panose="020F0502020204030204" pitchFamily="34" charset="0"/>
                        </a:rPr>
                        <a:t>Модификатор наследования</a:t>
                      </a:r>
                      <a:endParaRPr lang="en-US" sz="1800" b="0" dirty="0">
                        <a:solidFill>
                          <a:schemeClr val="bg1"/>
                        </a:solidFill>
                        <a:latin typeface="Calibri" panose="020F0502020204030204" pitchFamily="34" charset="0"/>
                      </a:endParaRPr>
                    </a:p>
                  </a:txBody>
                  <a:tcPr marL="68287" marR="68287" marT="45847" marB="45847" anchor="ctr">
                    <a:solidFill>
                      <a:schemeClr val="accent2">
                        <a:lumMod val="50000"/>
                      </a:schemeClr>
                    </a:solidFill>
                  </a:tcPr>
                </a:tc>
                <a:tc>
                  <a:txBody>
                    <a:bodyPr/>
                    <a:lstStyle/>
                    <a:p>
                      <a:r>
                        <a:rPr lang="en-US" sz="1800" dirty="0">
                          <a:solidFill>
                            <a:schemeClr val="bg1"/>
                          </a:solidFill>
                          <a:latin typeface="Calibri" panose="020F0502020204030204" pitchFamily="34" charset="0"/>
                        </a:rPr>
                        <a:t>new virtual</a:t>
                      </a:r>
                      <a:r>
                        <a:rPr lang="en-US" sz="1800" baseline="0" dirty="0">
                          <a:solidFill>
                            <a:schemeClr val="bg1"/>
                          </a:solidFill>
                          <a:latin typeface="Calibri" panose="020F0502020204030204" pitchFamily="34" charset="0"/>
                        </a:rPr>
                        <a:t> abstract override sealed</a:t>
                      </a:r>
                      <a:endParaRPr lang="en-US" sz="1800" b="1" dirty="0">
                        <a:solidFill>
                          <a:schemeClr val="bg1"/>
                        </a:solidFill>
                        <a:latin typeface="Calibri" panose="020F0502020204030204" pitchFamily="34" charset="0"/>
                        <a:cs typeface="Consolas"/>
                      </a:endParaRPr>
                    </a:p>
                  </a:txBody>
                  <a:tcPr marL="68287" marR="68287" marT="45847" marB="45847" anchor="ctr">
                    <a:solidFill>
                      <a:schemeClr val="accent2">
                        <a:lumMod val="50000"/>
                      </a:schemeClr>
                    </a:solidFill>
                  </a:tcPr>
                </a:tc>
                <a:extLst>
                  <a:ext uri="{0D108BD9-81ED-4DB2-BD59-A6C34878D82A}">
                    <a16:rowId xmlns:a16="http://schemas.microsoft.com/office/drawing/2014/main" xmlns="" val="10002"/>
                  </a:ext>
                </a:extLst>
              </a:tr>
              <a:tr h="571500">
                <a:tc>
                  <a:txBody>
                    <a:bodyPr/>
                    <a:lstStyle/>
                    <a:p>
                      <a:r>
                        <a:rPr lang="ru-RU" sz="1800" baseline="0" dirty="0">
                          <a:latin typeface="Calibri" panose="020F0502020204030204" pitchFamily="34" charset="0"/>
                        </a:rPr>
                        <a:t>Модификатор небезопасного кода</a:t>
                      </a:r>
                      <a:endParaRPr lang="en-US" sz="1800" b="0" dirty="0">
                        <a:latin typeface="Calibri" panose="020F0502020204030204" pitchFamily="34" charset="0"/>
                      </a:endParaRPr>
                    </a:p>
                  </a:txBody>
                  <a:tcPr marL="68287" marR="68287" marT="45847" marB="45847" anchor="ctr"/>
                </a:tc>
                <a:tc>
                  <a:txBody>
                    <a:bodyPr/>
                    <a:lstStyle/>
                    <a:p>
                      <a:r>
                        <a:rPr lang="en-US" sz="1800" dirty="0">
                          <a:latin typeface="Calibri" panose="020F0502020204030204" pitchFamily="34" charset="0"/>
                        </a:rPr>
                        <a:t>unsafe extern</a:t>
                      </a:r>
                      <a:endParaRPr lang="en-US" sz="1800" b="1" dirty="0">
                        <a:latin typeface="Calibri" panose="020F0502020204030204" pitchFamily="34" charset="0"/>
                        <a:cs typeface="Consolas"/>
                      </a:endParaRPr>
                    </a:p>
                  </a:txBody>
                  <a:tcPr marL="68287" marR="68287" marT="45847" marB="45847" anchor="ctr"/>
                </a:tc>
                <a:extLst>
                  <a:ext uri="{0D108BD9-81ED-4DB2-BD59-A6C34878D82A}">
                    <a16:rowId xmlns:a16="http://schemas.microsoft.com/office/drawing/2014/main" xmlns="" val="10003"/>
                  </a:ext>
                </a:extLst>
              </a:tr>
            </a:tbl>
          </a:graphicData>
        </a:graphic>
      </p:graphicFrame>
    </p:spTree>
    <p:extLst>
      <p:ext uri="{BB962C8B-B14F-4D97-AF65-F5344CB8AC3E}">
        <p14:creationId xmlns:p14="http://schemas.microsoft.com/office/powerpoint/2010/main" val="36649830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7022958"/>
      </p:ext>
    </p:extLst>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209667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err="1"/>
              <a:t>Автоматические</a:t>
            </a:r>
            <a:r>
              <a:rPr lang="en-US" dirty="0"/>
              <a:t> </a:t>
            </a:r>
            <a:r>
              <a:rPr lang="en-US" dirty="0" err="1"/>
              <a:t>свойства</a:t>
            </a:r>
            <a:r>
              <a:rPr lang="en-US" dirty="0"/>
              <a:t> (Automatically Implemented Properties)</a:t>
            </a:r>
          </a:p>
        </p:txBody>
      </p:sp>
      <p:grpSp>
        <p:nvGrpSpPr>
          <p:cNvPr id="300" name="Group 300"/>
          <p:cNvGrpSpPr/>
          <p:nvPr/>
        </p:nvGrpSpPr>
        <p:grpSpPr>
          <a:xfrm>
            <a:off x="201308" y="827294"/>
            <a:ext cx="4688052" cy="752290"/>
            <a:chOff x="0" y="0"/>
            <a:chExt cx="4688051" cy="752288"/>
          </a:xfrm>
        </p:grpSpPr>
        <p:sp>
          <p:nvSpPr>
            <p:cNvPr id="298" name="Shape 298"/>
            <p:cNvSpPr/>
            <p:nvPr/>
          </p:nvSpPr>
          <p:spPr>
            <a:xfrm>
              <a:off x="0" y="0"/>
              <a:ext cx="4572000" cy="752288"/>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lgn="just"/>
              <a:endParaRPr>
                <a:latin typeface="+mn-lt"/>
              </a:endParaRPr>
            </a:p>
          </p:txBody>
        </p:sp>
        <p:sp>
          <p:nvSpPr>
            <p:cNvPr id="299" name="Shape 299"/>
            <p:cNvSpPr/>
            <p:nvPr/>
          </p:nvSpPr>
          <p:spPr>
            <a:xfrm>
              <a:off x="116051" y="191001"/>
              <a:ext cx="4572000" cy="24622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defRPr sz="1600">
                  <a:latin typeface="Consolas"/>
                  <a:ea typeface="Consolas"/>
                  <a:cs typeface="Consolas"/>
                  <a:sym typeface="Consolas"/>
                </a:defRPr>
              </a:lvl1pPr>
            </a:lstStyle>
            <a:p>
              <a:pPr lvl="0">
                <a:defRPr sz="1800"/>
              </a:pPr>
              <a:r>
                <a:rPr sz="1600" dirty="0"/>
                <a:t>public string Name { get; set; }</a:t>
              </a:r>
            </a:p>
          </p:txBody>
        </p:sp>
      </p:grpSp>
      <p:grpSp>
        <p:nvGrpSpPr>
          <p:cNvPr id="303" name="Group 303"/>
          <p:cNvGrpSpPr/>
          <p:nvPr/>
        </p:nvGrpSpPr>
        <p:grpSpPr>
          <a:xfrm>
            <a:off x="3805132" y="488723"/>
            <a:ext cx="5106766" cy="3746955"/>
            <a:chOff x="-1014624" y="-119702"/>
            <a:chExt cx="5106764" cy="3746953"/>
          </a:xfrm>
        </p:grpSpPr>
        <p:sp>
          <p:nvSpPr>
            <p:cNvPr id="301" name="Shape 301"/>
            <p:cNvSpPr/>
            <p:nvPr/>
          </p:nvSpPr>
          <p:spPr>
            <a:xfrm>
              <a:off x="-1014624" y="218868"/>
              <a:ext cx="5106764" cy="3183467"/>
            </a:xfrm>
            <a:prstGeom prst="roundRect">
              <a:avLst>
                <a:gd name="adj" fmla="val 16667"/>
              </a:avLst>
            </a:pr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latin typeface="+mn-lt"/>
              </a:endParaRPr>
            </a:p>
          </p:txBody>
        </p:sp>
        <p:sp>
          <p:nvSpPr>
            <p:cNvPr id="302" name="Shape 302"/>
            <p:cNvSpPr/>
            <p:nvPr/>
          </p:nvSpPr>
          <p:spPr>
            <a:xfrm>
              <a:off x="-840585" y="-119702"/>
              <a:ext cx="4932725" cy="374695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a:r>
                <a:rPr sz="1600" dirty="0">
                  <a:latin typeface="Consolas"/>
                  <a:ea typeface="Consolas"/>
                  <a:cs typeface="Consolas"/>
                  <a:sym typeface="Consolas"/>
                </a:rPr>
                <a:t>private string </a:t>
              </a:r>
              <a:r>
                <a:rPr sz="1600" dirty="0">
                  <a:latin typeface="Consolas"/>
                  <a:cs typeface="Consolas"/>
                </a:rPr>
                <a:t>&lt;Name&gt;k__BackingField</a:t>
              </a:r>
              <a:r>
                <a:rPr sz="1600" dirty="0">
                  <a:latin typeface="Consolas"/>
                  <a:ea typeface="Consolas"/>
                  <a:cs typeface="Consolas"/>
                  <a:sym typeface="Consolas"/>
                </a:rPr>
                <a:t>;</a:t>
              </a:r>
            </a:p>
            <a:p>
              <a:pPr lvl="0"/>
              <a:r>
                <a:rPr sz="1600" dirty="0">
                  <a:latin typeface="Consolas"/>
                  <a:ea typeface="Consolas"/>
                  <a:cs typeface="Consolas"/>
                  <a:sym typeface="Consolas"/>
                </a:rPr>
                <a:t>public string Name</a:t>
              </a:r>
            </a:p>
            <a:p>
              <a:pPr lvl="0"/>
              <a:r>
                <a:rPr sz="1600" dirty="0">
                  <a:latin typeface="Consolas"/>
                  <a:ea typeface="Consolas"/>
                  <a:cs typeface="Consolas"/>
                  <a:sym typeface="Consolas"/>
                </a:rPr>
                <a:t>{</a:t>
              </a:r>
            </a:p>
            <a:p>
              <a:pPr lvl="0"/>
              <a:r>
                <a:rPr sz="1600" dirty="0">
                  <a:latin typeface="Consolas"/>
                  <a:ea typeface="Consolas"/>
                  <a:cs typeface="Consolas"/>
                  <a:sym typeface="Consolas"/>
                </a:rPr>
                <a:t>    get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return </a:t>
              </a:r>
              <a:r>
                <a:rPr sz="1600" dirty="0">
                  <a:latin typeface="Consolas"/>
                  <a:cs typeface="Consolas"/>
                </a:rPr>
                <a:t>return &lt;Name&gt;k__BackingField</a:t>
              </a:r>
              <a:r>
                <a:rPr sz="1600" dirty="0">
                  <a:latin typeface="Consolas"/>
                  <a:ea typeface="Consolas"/>
                  <a:cs typeface="Consolas"/>
                  <a:sym typeface="Consolas"/>
                </a:rPr>
                <a: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set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this._name = value;</a:t>
              </a:r>
            </a:p>
            <a:p>
              <a:pPr lvl="0"/>
              <a:r>
                <a:rPr sz="1600" dirty="0">
                  <a:latin typeface="Consolas"/>
                  <a:ea typeface="Consolas"/>
                  <a:cs typeface="Consolas"/>
                  <a:sym typeface="Consolas"/>
                </a:rPr>
                <a:t>    }</a:t>
              </a:r>
            </a:p>
            <a:p>
              <a:pPr lvl="0"/>
              <a:r>
                <a:rPr sz="1600" dirty="0">
                  <a:latin typeface="Consolas"/>
                  <a:ea typeface="Consolas"/>
                  <a:cs typeface="Consolas"/>
                  <a:sym typeface="Consolas"/>
                </a:rPr>
                <a:t>}</a:t>
              </a:r>
            </a:p>
          </p:txBody>
        </p:sp>
      </p:grpSp>
      <p:sp>
        <p:nvSpPr>
          <p:cNvPr id="304" name="Shape 304"/>
          <p:cNvSpPr/>
          <p:nvPr/>
        </p:nvSpPr>
        <p:spPr>
          <a:xfrm>
            <a:off x="201308" y="1683620"/>
            <a:ext cx="3913493" cy="1523221"/>
          </a:xfrm>
          <a:prstGeom prst="roundRect">
            <a:avLst>
              <a:gd name="adj" fmla="val 10843"/>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marL="55563" lvl="0">
              <a:defRPr>
                <a:solidFill>
                  <a:srgbClr val="000000"/>
                </a:solidFill>
              </a:defRPr>
            </a:pPr>
            <a:r>
              <a:rPr lang="ru-RU" dirty="0">
                <a:solidFill>
                  <a:schemeClr val="bg1"/>
                </a:solidFill>
                <a:latin typeface="Calibri" panose="020F0502020204030204" pitchFamily="34" charset="0"/>
              </a:rPr>
              <a:t>При использовании автоматического свойства, компилятор создает </a:t>
            </a:r>
            <a:r>
              <a:rPr lang="ru-RU" dirty="0" err="1">
                <a:solidFill>
                  <a:schemeClr val="bg1"/>
                </a:solidFill>
                <a:latin typeface="Calibri" panose="020F0502020204030204" pitchFamily="34" charset="0"/>
              </a:rPr>
              <a:t>private</a:t>
            </a:r>
            <a:r>
              <a:rPr lang="ru-RU" dirty="0">
                <a:solidFill>
                  <a:schemeClr val="bg1"/>
                </a:solidFill>
                <a:latin typeface="Calibri" panose="020F0502020204030204" pitchFamily="34" charset="0"/>
              </a:rPr>
              <a:t> поля и автоматически генерирует код для чтения и записи этого поля</a:t>
            </a:r>
          </a:p>
        </p:txBody>
      </p:sp>
      <p:sp>
        <p:nvSpPr>
          <p:cNvPr id="307" name="Shape 307"/>
          <p:cNvSpPr/>
          <p:nvPr/>
        </p:nvSpPr>
        <p:spPr>
          <a:xfrm>
            <a:off x="197806" y="4864404"/>
            <a:ext cx="8714092" cy="68580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r>
              <a:rPr lang="ru-RU" dirty="0">
                <a:solidFill>
                  <a:schemeClr val="bg1"/>
                </a:solidFill>
                <a:latin typeface="Calibri" panose="020F0502020204030204" pitchFamily="34" charset="0"/>
              </a:rPr>
              <a:t>Полезны, когда не требуется дополнительной обработки или проверки значений полей</a:t>
            </a:r>
          </a:p>
        </p:txBody>
      </p:sp>
      <p:sp>
        <p:nvSpPr>
          <p:cNvPr id="310" name="Shape 310"/>
          <p:cNvSpPr/>
          <p:nvPr/>
        </p:nvSpPr>
        <p:spPr>
          <a:xfrm>
            <a:off x="201308" y="5674006"/>
            <a:ext cx="8710590" cy="68580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r>
              <a:rPr lang="ru-RU">
                <a:solidFill>
                  <a:schemeClr val="bg1"/>
                </a:solidFill>
                <a:latin typeface="Calibri" panose="020F0502020204030204" pitchFamily="34" charset="0"/>
              </a:rPr>
              <a:t>Не возникает никаких последствий при переходе от автоматических свойств на определенные</a:t>
            </a:r>
            <a:endParaRPr lang="ru-RU" dirty="0">
              <a:solidFill>
                <a:schemeClr val="bg1"/>
              </a:solidFill>
              <a:latin typeface="Calibri" panose="020F0502020204030204" pitchFamily="34" charset="0"/>
            </a:endParaRPr>
          </a:p>
        </p:txBody>
      </p:sp>
      <p:sp>
        <p:nvSpPr>
          <p:cNvPr id="313" name="Shape 313"/>
          <p:cNvSpPr/>
          <p:nvPr/>
        </p:nvSpPr>
        <p:spPr>
          <a:xfrm>
            <a:off x="197806" y="3743422"/>
            <a:ext cx="8710590" cy="99718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lvl="0"/>
            <a:r>
              <a:rPr lang="ru-RU" dirty="0">
                <a:solidFill>
                  <a:schemeClr val="bg1"/>
                </a:solidFill>
                <a:latin typeface="Calibri" panose="020F0502020204030204" pitchFamily="34" charset="0"/>
              </a:rPr>
              <a:t>Везде, где необходимо добавить поле и можно его сделать </a:t>
            </a:r>
            <a:r>
              <a:rPr lang="ru-RU" dirty="0" err="1">
                <a:solidFill>
                  <a:schemeClr val="bg1"/>
                </a:solidFill>
                <a:latin typeface="Calibri" panose="020F0502020204030204" pitchFamily="34" charset="0"/>
              </a:rPr>
              <a:t>public</a:t>
            </a:r>
            <a:r>
              <a:rPr lang="ru-RU" dirty="0">
                <a:solidFill>
                  <a:schemeClr val="bg1"/>
                </a:solidFill>
                <a:latin typeface="Calibri" panose="020F0502020204030204" pitchFamily="34" charset="0"/>
              </a:rPr>
              <a:t>, а не писать свойство для получения и установки его значения, можно использовать автоматические свойства</a:t>
            </a:r>
          </a:p>
        </p:txBody>
      </p:sp>
    </p:spTree>
    <p:extLst>
      <p:ext uri="{BB962C8B-B14F-4D97-AF65-F5344CB8AC3E}">
        <p14:creationId xmlns:p14="http://schemas.microsoft.com/office/powerpoint/2010/main" val="1010280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Инициализация объекта</a:t>
            </a:r>
            <a:endParaRPr lang="en-US" dirty="0"/>
          </a:p>
        </p:txBody>
      </p:sp>
      <p:grpSp>
        <p:nvGrpSpPr>
          <p:cNvPr id="328" name="Group 328"/>
          <p:cNvGrpSpPr/>
          <p:nvPr/>
        </p:nvGrpSpPr>
        <p:grpSpPr>
          <a:xfrm>
            <a:off x="231944" y="652291"/>
            <a:ext cx="8683456" cy="5717295"/>
            <a:chOff x="-72856" y="1489420"/>
            <a:chExt cx="8683456" cy="5266016"/>
          </a:xfrm>
        </p:grpSpPr>
        <p:sp>
          <p:nvSpPr>
            <p:cNvPr id="326" name="Shape 326"/>
            <p:cNvSpPr/>
            <p:nvPr/>
          </p:nvSpPr>
          <p:spPr>
            <a:xfrm>
              <a:off x="-72856" y="1489420"/>
              <a:ext cx="8683456" cy="5266016"/>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p>
          </p:txBody>
        </p:sp>
        <p:sp>
          <p:nvSpPr>
            <p:cNvPr id="327" name="Shape 327"/>
            <p:cNvSpPr/>
            <p:nvPr/>
          </p:nvSpPr>
          <p:spPr>
            <a:xfrm>
              <a:off x="24421" y="1577795"/>
              <a:ext cx="8485557" cy="498930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600" dirty="0">
                  <a:latin typeface="Consolas"/>
                  <a:ea typeface="Consolas"/>
                  <a:cs typeface="Consolas"/>
                  <a:sym typeface="Consolas"/>
                </a:rPr>
                <a:t>class Employee</a:t>
              </a:r>
            </a:p>
            <a:p>
              <a:pPr lvl="0"/>
              <a:r>
                <a:rPr sz="1600" dirty="0">
                  <a:latin typeface="Consolas"/>
                  <a:ea typeface="Consolas"/>
                  <a:cs typeface="Consolas"/>
                  <a:sym typeface="Consolas"/>
                </a:rPr>
                <a:t>{</a:t>
              </a:r>
            </a:p>
            <a:p>
              <a:pPr lvl="0"/>
              <a:r>
                <a:rPr sz="1600" dirty="0">
                  <a:latin typeface="Consolas"/>
                  <a:ea typeface="Consolas"/>
                  <a:cs typeface="Consolas"/>
                  <a:sym typeface="Consolas"/>
                </a:rPr>
                <a:t>    private string name;</a:t>
              </a:r>
            </a:p>
            <a:p>
              <a:pPr lvl="0"/>
              <a:r>
                <a:rPr sz="1600" dirty="0">
                  <a:latin typeface="Consolas"/>
                  <a:ea typeface="Consolas"/>
                  <a:cs typeface="Consolas"/>
                  <a:sym typeface="Consolas"/>
                </a:rPr>
                <a:t>    private string department;</a:t>
              </a:r>
            </a:p>
            <a:p>
              <a:pPr lvl="0"/>
              <a:r>
                <a:rPr sz="1600" dirty="0">
                  <a:latin typeface="Consolas"/>
                  <a:ea typeface="Consolas"/>
                  <a:cs typeface="Consolas"/>
                  <a:sym typeface="Consolas"/>
                </a:rPr>
                <a:t>    // Initialize both fields</a:t>
              </a:r>
            </a:p>
            <a:p>
              <a:pPr lvl="0"/>
              <a:r>
                <a:rPr sz="1600" dirty="0">
                  <a:latin typeface="Consolas"/>
                  <a:ea typeface="Consolas"/>
                  <a:cs typeface="Consolas"/>
                  <a:sym typeface="Consolas"/>
                </a:rPr>
                <a:t>    public Employee(string </a:t>
              </a:r>
              <a:r>
                <a:rPr lang="en-US" sz="1600" dirty="0">
                  <a:latin typeface="Consolas"/>
                  <a:ea typeface="Consolas"/>
                  <a:cs typeface="Consolas"/>
                  <a:sym typeface="Consolas"/>
                </a:rPr>
                <a:t>n</a:t>
              </a:r>
              <a:r>
                <a:rPr sz="1600" dirty="0">
                  <a:latin typeface="Consolas"/>
                  <a:ea typeface="Consolas"/>
                  <a:cs typeface="Consolas"/>
                  <a:sym typeface="Consolas"/>
                </a:rPr>
                <a:t>ame, string</a:t>
              </a:r>
              <a:r>
                <a:rPr lang="en-US" sz="1600" dirty="0">
                  <a:latin typeface="Consolas"/>
                  <a:ea typeface="Consolas"/>
                  <a:cs typeface="Consolas"/>
                  <a:sym typeface="Consolas"/>
                </a:rPr>
                <a:t> </a:t>
              </a:r>
              <a:r>
                <a:rPr sz="1600" dirty="0">
                  <a:latin typeface="Consolas"/>
                  <a:ea typeface="Consolas"/>
                  <a:cs typeface="Consolas"/>
                  <a:sym typeface="Consolas"/>
                </a:rPr>
                <a:t> </a:t>
              </a:r>
              <a:r>
                <a:rPr lang="en-US" sz="1600" dirty="0">
                  <a:latin typeface="Consolas"/>
                  <a:ea typeface="Consolas"/>
                  <a:cs typeface="Consolas"/>
                  <a:sym typeface="Consolas"/>
                </a:rPr>
                <a:t>d</a:t>
              </a:r>
              <a:r>
                <a:rPr sz="1600" dirty="0">
                  <a:latin typeface="Consolas"/>
                  <a:ea typeface="Consolas"/>
                  <a:cs typeface="Consolas"/>
                  <a:sym typeface="Consolas"/>
                </a:rPr>
                <a:t>epartment)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this.name =</a:t>
              </a:r>
              <a:r>
                <a:rPr lang="en-US" sz="1600" dirty="0">
                  <a:latin typeface="Consolas"/>
                  <a:ea typeface="Consolas"/>
                  <a:cs typeface="Consolas"/>
                  <a:sym typeface="Consolas"/>
                </a:rPr>
                <a:t> n</a:t>
              </a:r>
              <a:r>
                <a:rPr sz="1600" dirty="0">
                  <a:latin typeface="Consolas"/>
                  <a:ea typeface="Consolas"/>
                  <a:cs typeface="Consolas"/>
                  <a:sym typeface="Consolas"/>
                </a:rPr>
                <a:t>ame;</a:t>
              </a:r>
            </a:p>
            <a:p>
              <a:pPr lvl="0"/>
              <a:r>
                <a:rPr sz="1600" dirty="0">
                  <a:latin typeface="Consolas"/>
                  <a:ea typeface="Consolas"/>
                  <a:cs typeface="Consolas"/>
                  <a:sym typeface="Consolas"/>
                </a:rPr>
                <a:t>        this.department = </a:t>
              </a:r>
              <a:r>
                <a:rPr lang="en-US" sz="1600" dirty="0">
                  <a:latin typeface="Consolas"/>
                  <a:ea typeface="Consolas"/>
                  <a:cs typeface="Consolas"/>
                  <a:sym typeface="Consolas"/>
                </a:rPr>
                <a:t>d</a:t>
              </a:r>
              <a:r>
                <a:rPr sz="1600" dirty="0">
                  <a:latin typeface="Consolas"/>
                  <a:ea typeface="Consolas"/>
                  <a:cs typeface="Consolas"/>
                  <a:sym typeface="Consolas"/>
                </a:rPr>
                <a:t>epartment;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 Initialize name only</a:t>
              </a:r>
            </a:p>
            <a:p>
              <a:pPr lvl="0"/>
              <a:r>
                <a:rPr sz="1600" dirty="0">
                  <a:latin typeface="Consolas"/>
                  <a:ea typeface="Consolas"/>
                  <a:cs typeface="Consolas"/>
                  <a:sym typeface="Consolas"/>
                </a:rPr>
                <a:t>    public Employee(string </a:t>
              </a:r>
              <a:r>
                <a:rPr lang="en-US" sz="1600" dirty="0">
                  <a:latin typeface="Consolas"/>
                  <a:ea typeface="Consolas"/>
                  <a:cs typeface="Consolas"/>
                  <a:sym typeface="Consolas"/>
                </a:rPr>
                <a:t>n</a:t>
              </a:r>
              <a:r>
                <a:rPr sz="1600" dirty="0">
                  <a:latin typeface="Consolas"/>
                  <a:ea typeface="Consolas"/>
                  <a:cs typeface="Consolas"/>
                  <a:sym typeface="Consolas"/>
                </a:rPr>
                <a:t>ame)</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this.name = </a:t>
              </a:r>
              <a:r>
                <a:rPr lang="en-US" sz="1600" dirty="0">
                  <a:latin typeface="Consolas"/>
                  <a:ea typeface="Consolas"/>
                  <a:cs typeface="Consolas"/>
                  <a:sym typeface="Consolas"/>
                </a:rPr>
                <a:t>n</a:t>
              </a:r>
              <a:r>
                <a:rPr sz="1600" dirty="0">
                  <a:latin typeface="Consolas"/>
                  <a:ea typeface="Consolas"/>
                  <a:cs typeface="Consolas"/>
                  <a:sym typeface="Consolas"/>
                </a:rPr>
                <a:t>ame;</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 Initialize department only</a:t>
              </a:r>
            </a:p>
            <a:p>
              <a:pPr lvl="0"/>
              <a:r>
                <a:rPr sz="1600" dirty="0">
                  <a:latin typeface="Consolas"/>
                  <a:ea typeface="Consolas"/>
                  <a:cs typeface="Consolas"/>
                  <a:sym typeface="Consolas"/>
                </a:rPr>
                <a:t>    public Employee(string </a:t>
              </a:r>
              <a:r>
                <a:rPr lang="en-US" sz="1600" dirty="0">
                  <a:latin typeface="Consolas"/>
                  <a:ea typeface="Consolas"/>
                  <a:cs typeface="Consolas"/>
                  <a:sym typeface="Consolas"/>
                </a:rPr>
                <a:t>d</a:t>
              </a:r>
              <a:r>
                <a:rPr sz="1600" dirty="0">
                  <a:latin typeface="Consolas"/>
                  <a:ea typeface="Consolas"/>
                  <a:cs typeface="Consolas"/>
                  <a:sym typeface="Consolas"/>
                </a:rPr>
                <a:t>epartment)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this.department = </a:t>
              </a:r>
              <a:r>
                <a:rPr lang="en-US" sz="1600" dirty="0">
                  <a:latin typeface="Consolas"/>
                  <a:ea typeface="Consolas"/>
                  <a:cs typeface="Consolas"/>
                  <a:sym typeface="Consolas"/>
                </a:rPr>
                <a:t>d</a:t>
              </a:r>
              <a:r>
                <a:rPr sz="1600" dirty="0">
                  <a:latin typeface="Consolas"/>
                  <a:ea typeface="Consolas"/>
                  <a:cs typeface="Consolas"/>
                  <a:sym typeface="Consolas"/>
                </a:rPr>
                <a:t>epartment</a:t>
              </a:r>
            </a:p>
            <a:p>
              <a:pPr lvl="0"/>
              <a:r>
                <a:rPr sz="1600" dirty="0">
                  <a:latin typeface="Consolas"/>
                  <a:ea typeface="Consolas"/>
                  <a:cs typeface="Consolas"/>
                  <a:sym typeface="Consolas"/>
                </a:rPr>
                <a:t>    }</a:t>
              </a:r>
            </a:p>
            <a:p>
              <a:pPr lvl="0"/>
              <a:r>
                <a:rPr sz="1600" dirty="0">
                  <a:latin typeface="Consolas"/>
                  <a:ea typeface="Consolas"/>
                  <a:cs typeface="Consolas"/>
                  <a:sym typeface="Consolas"/>
                </a:rPr>
                <a:t>    ...</a:t>
              </a:r>
            </a:p>
            <a:p>
              <a:pPr lvl="0"/>
              <a:r>
                <a:rPr sz="1600" dirty="0">
                  <a:latin typeface="Consolas"/>
                  <a:ea typeface="Consolas"/>
                  <a:cs typeface="Consolas"/>
                  <a:sym typeface="Consolas"/>
                </a:rPr>
                <a:t>}</a:t>
              </a:r>
            </a:p>
          </p:txBody>
        </p:sp>
      </p:grpSp>
      <p:grpSp>
        <p:nvGrpSpPr>
          <p:cNvPr id="331" name="Group 331"/>
          <p:cNvGrpSpPr/>
          <p:nvPr/>
        </p:nvGrpSpPr>
        <p:grpSpPr>
          <a:xfrm>
            <a:off x="1485782" y="5532898"/>
            <a:ext cx="6324600" cy="752289"/>
            <a:chOff x="0" y="0"/>
            <a:chExt cx="6324600" cy="752288"/>
          </a:xfrm>
        </p:grpSpPr>
        <p:sp>
          <p:nvSpPr>
            <p:cNvPr id="329" name="Shape 329"/>
            <p:cNvSpPr/>
            <p:nvPr/>
          </p:nvSpPr>
          <p:spPr>
            <a:xfrm>
              <a:off x="0" y="0"/>
              <a:ext cx="6324600" cy="752288"/>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p>
          </p:txBody>
        </p:sp>
        <p:sp>
          <p:nvSpPr>
            <p:cNvPr id="330" name="Shape 330"/>
            <p:cNvSpPr/>
            <p:nvPr/>
          </p:nvSpPr>
          <p:spPr>
            <a:xfrm>
              <a:off x="0" y="59320"/>
              <a:ext cx="6324600" cy="4924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600" dirty="0">
                  <a:latin typeface="Consolas"/>
                  <a:ea typeface="Consolas"/>
                  <a:cs typeface="Consolas"/>
                  <a:sym typeface="Consolas"/>
                </a:rPr>
                <a:t>// Is "Fred" the name of an employee or a department?</a:t>
              </a:r>
            </a:p>
            <a:p>
              <a:pPr lvl="0"/>
              <a:r>
                <a:rPr sz="1600" b="1" dirty="0">
                  <a:solidFill>
                    <a:schemeClr val="accent2">
                      <a:lumMod val="50000"/>
                    </a:schemeClr>
                  </a:solidFill>
                  <a:latin typeface="Consolas"/>
                  <a:ea typeface="Consolas"/>
                  <a:cs typeface="Consolas"/>
                  <a:sym typeface="Consolas"/>
                </a:rPr>
                <a:t>Employee </a:t>
              </a:r>
              <a:r>
                <a:rPr lang="en-US" sz="1600" b="1" dirty="0" err="1">
                  <a:solidFill>
                    <a:schemeClr val="accent2">
                      <a:lumMod val="50000"/>
                    </a:schemeClr>
                  </a:solidFill>
                  <a:latin typeface="Consolas"/>
                  <a:ea typeface="Consolas"/>
                  <a:cs typeface="Consolas"/>
                  <a:sym typeface="Consolas"/>
                </a:rPr>
                <a:t>e</a:t>
              </a:r>
              <a:r>
                <a:rPr sz="1600" b="1" dirty="0" err="1">
                  <a:solidFill>
                    <a:schemeClr val="accent2">
                      <a:lumMod val="50000"/>
                    </a:schemeClr>
                  </a:solidFill>
                  <a:latin typeface="Consolas"/>
                  <a:ea typeface="Consolas"/>
                  <a:cs typeface="Consolas"/>
                  <a:sym typeface="Consolas"/>
                </a:rPr>
                <a:t>mployee</a:t>
              </a:r>
              <a:r>
                <a:rPr sz="1600" b="1" dirty="0">
                  <a:solidFill>
                    <a:schemeClr val="accent2">
                      <a:lumMod val="50000"/>
                    </a:schemeClr>
                  </a:solidFill>
                  <a:latin typeface="Consolas"/>
                  <a:ea typeface="Consolas"/>
                  <a:cs typeface="Consolas"/>
                  <a:sym typeface="Consolas"/>
                </a:rPr>
                <a:t> = new Employee("Fred");</a:t>
              </a:r>
            </a:p>
          </p:txBody>
        </p:sp>
      </p:grpSp>
      <p:grpSp>
        <p:nvGrpSpPr>
          <p:cNvPr id="334" name="Group 334"/>
          <p:cNvGrpSpPr/>
          <p:nvPr/>
        </p:nvGrpSpPr>
        <p:grpSpPr>
          <a:xfrm>
            <a:off x="5181600" y="2879018"/>
            <a:ext cx="3733800" cy="1589171"/>
            <a:chOff x="-1600200" y="0"/>
            <a:chExt cx="3733800" cy="1905000"/>
          </a:xfrm>
        </p:grpSpPr>
        <p:sp>
          <p:nvSpPr>
            <p:cNvPr id="332" name="Shape 332"/>
            <p:cNvSpPr/>
            <p:nvPr/>
          </p:nvSpPr>
          <p:spPr>
            <a:xfrm>
              <a:off x="-1600200" y="0"/>
              <a:ext cx="3733800" cy="1905000"/>
            </a:xfrm>
            <a:prstGeom prst="roundRect">
              <a:avLst>
                <a:gd name="adj" fmla="val 16667"/>
              </a:avLst>
            </a:prstGeom>
            <a:solidFill>
              <a:schemeClr val="accent2">
                <a:lumMod val="50000"/>
              </a:schemeClr>
            </a:solid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just"/>
              <a:endParaRPr dirty="0">
                <a:solidFill>
                  <a:schemeClr val="bg1"/>
                </a:solidFill>
              </a:endParaRPr>
            </a:p>
          </p:txBody>
        </p:sp>
        <p:sp>
          <p:nvSpPr>
            <p:cNvPr id="333" name="Shape 333"/>
            <p:cNvSpPr/>
            <p:nvPr/>
          </p:nvSpPr>
          <p:spPr>
            <a:xfrm>
              <a:off x="-1439403" y="537001"/>
              <a:ext cx="3412206" cy="8309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just"/>
            </a:lstStyle>
            <a:p>
              <a:pPr lvl="0"/>
              <a:r>
                <a:rPr dirty="0">
                  <a:solidFill>
                    <a:schemeClr val="bg1"/>
                  </a:solidFill>
                  <a:latin typeface="Calibri" panose="020F0502020204030204" pitchFamily="34" charset="0"/>
                </a:rPr>
                <a:t>Компилятор не может различить два конструктора, принимающих один параметр</a:t>
              </a:r>
            </a:p>
          </p:txBody>
        </p:sp>
      </p:grpSp>
      <p:grpSp>
        <p:nvGrpSpPr>
          <p:cNvPr id="337" name="Group 337"/>
          <p:cNvGrpSpPr/>
          <p:nvPr/>
        </p:nvGrpSpPr>
        <p:grpSpPr>
          <a:xfrm>
            <a:off x="7297881" y="4823092"/>
            <a:ext cx="1600202" cy="1447802"/>
            <a:chOff x="0" y="0"/>
            <a:chExt cx="1600201" cy="1447801"/>
          </a:xfrm>
          <a:solidFill>
            <a:schemeClr val="accent2">
              <a:lumMod val="20000"/>
              <a:lumOff val="80000"/>
            </a:schemeClr>
          </a:solidFill>
        </p:grpSpPr>
        <p:sp>
          <p:nvSpPr>
            <p:cNvPr id="335" name="Shape 335"/>
            <p:cNvSpPr/>
            <p:nvPr/>
          </p:nvSpPr>
          <p:spPr>
            <a:xfrm>
              <a:off x="0" y="0"/>
              <a:ext cx="1600201" cy="1447801"/>
            </a:xfrm>
            <a:custGeom>
              <a:avLst/>
              <a:gdLst/>
              <a:ahLst/>
              <a:cxnLst>
                <a:cxn ang="0">
                  <a:pos x="wd2" y="hd2"/>
                </a:cxn>
                <a:cxn ang="5400000">
                  <a:pos x="wd2" y="hd2"/>
                </a:cxn>
                <a:cxn ang="10800000">
                  <a:pos x="wd2" y="hd2"/>
                </a:cxn>
                <a:cxn ang="16200000">
                  <a:pos x="wd2" y="hd2"/>
                </a:cxn>
              </a:cxnLst>
              <a:rect l="0" t="0" r="r" b="b"/>
              <a:pathLst>
                <a:path w="21600" h="21600" extrusionOk="0">
                  <a:moveTo>
                    <a:pt x="10800" y="5800"/>
                  </a:moveTo>
                  <a:lnTo>
                    <a:pt x="14522" y="0"/>
                  </a:lnTo>
                  <a:lnTo>
                    <a:pt x="14155" y="5325"/>
                  </a:lnTo>
                  <a:lnTo>
                    <a:pt x="18380" y="4457"/>
                  </a:lnTo>
                  <a:lnTo>
                    <a:pt x="16702" y="7315"/>
                  </a:lnTo>
                  <a:lnTo>
                    <a:pt x="21097" y="8137"/>
                  </a:lnTo>
                  <a:lnTo>
                    <a:pt x="17607" y="10475"/>
                  </a:lnTo>
                  <a:lnTo>
                    <a:pt x="21600" y="13290"/>
                  </a:lnTo>
                  <a:lnTo>
                    <a:pt x="16837" y="12942"/>
                  </a:lnTo>
                  <a:lnTo>
                    <a:pt x="18145" y="18095"/>
                  </a:lnTo>
                  <a:lnTo>
                    <a:pt x="14020" y="14457"/>
                  </a:lnTo>
                  <a:lnTo>
                    <a:pt x="13247" y="19737"/>
                  </a:lnTo>
                  <a:lnTo>
                    <a:pt x="10532" y="14935"/>
                  </a:lnTo>
                  <a:lnTo>
                    <a:pt x="8485" y="21600"/>
                  </a:lnTo>
                  <a:lnTo>
                    <a:pt x="7715" y="15627"/>
                  </a:lnTo>
                  <a:lnTo>
                    <a:pt x="4762" y="17617"/>
                  </a:lnTo>
                  <a:lnTo>
                    <a:pt x="5667" y="13937"/>
                  </a:lnTo>
                  <a:lnTo>
                    <a:pt x="135" y="14587"/>
                  </a:lnTo>
                  <a:lnTo>
                    <a:pt x="3722" y="11775"/>
                  </a:lnTo>
                  <a:lnTo>
                    <a:pt x="0" y="8615"/>
                  </a:lnTo>
                  <a:lnTo>
                    <a:pt x="4627" y="7617"/>
                  </a:lnTo>
                  <a:lnTo>
                    <a:pt x="370" y="2295"/>
                  </a:lnTo>
                  <a:lnTo>
                    <a:pt x="7312" y="6320"/>
                  </a:lnTo>
                  <a:lnTo>
                    <a:pt x="8352" y="2295"/>
                  </a:lnTo>
                  <a:close/>
                </a:path>
              </a:pathLst>
            </a:custGeom>
            <a:grpFill/>
            <a:ln w="9525" cap="flat">
              <a:solidFill>
                <a:schemeClr val="accent2">
                  <a:lumMod val="50000"/>
                </a:schemeClr>
              </a:solidFill>
              <a:prstDash val="solid"/>
              <a:bevel/>
            </a:ln>
            <a:effectLst>
              <a:outerShdw blurRad="38100" dist="20000" dir="5400000" rotWithShape="0">
                <a:srgbClr val="000000">
                  <a:alpha val="38000"/>
                </a:srgbClr>
              </a:outerShdw>
            </a:effectLst>
          </p:spPr>
          <p:txBody>
            <a:bodyPr wrap="square" lIns="0" tIns="0" rIns="0" bIns="0" numCol="1" anchor="ctr">
              <a:noAutofit/>
            </a:bodyPr>
            <a:lstStyle/>
            <a:p>
              <a:pPr lvl="0" algn="ctr"/>
              <a:endParaRPr/>
            </a:p>
          </p:txBody>
        </p:sp>
        <p:sp>
          <p:nvSpPr>
            <p:cNvPr id="336" name="Shape 336"/>
            <p:cNvSpPr/>
            <p:nvPr/>
          </p:nvSpPr>
          <p:spPr>
            <a:xfrm>
              <a:off x="342783" y="540392"/>
              <a:ext cx="894558" cy="276999"/>
            </a:xfrm>
            <a:prstGeom prst="rect">
              <a:avLst/>
            </a:prstGeom>
            <a:grp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a:defRPr b="1"/>
              </a:lvl1pPr>
            </a:lstStyle>
            <a:p>
              <a:pPr lvl="0">
                <a:defRPr b="0"/>
              </a:pPr>
              <a:r>
                <a:rPr b="1" dirty="0">
                  <a:latin typeface="Calibri" panose="020F0502020204030204" pitchFamily="34" charset="0"/>
                </a:rPr>
                <a:t>CTE</a:t>
              </a:r>
            </a:p>
          </p:txBody>
        </p:sp>
      </p:grpSp>
    </p:spTree>
    <p:extLst>
      <p:ext uri="{BB962C8B-B14F-4D97-AF65-F5344CB8AC3E}">
        <p14:creationId xmlns:p14="http://schemas.microsoft.com/office/powerpoint/2010/main" val="872408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Инициализация объекта</a:t>
            </a:r>
            <a:endParaRPr lang="en-US" dirty="0"/>
          </a:p>
        </p:txBody>
      </p:sp>
      <p:grpSp>
        <p:nvGrpSpPr>
          <p:cNvPr id="342" name="Group 342"/>
          <p:cNvGrpSpPr/>
          <p:nvPr/>
        </p:nvGrpSpPr>
        <p:grpSpPr>
          <a:xfrm>
            <a:off x="304800" y="747037"/>
            <a:ext cx="6858000" cy="4288044"/>
            <a:chOff x="0" y="116658"/>
            <a:chExt cx="6858000" cy="4288042"/>
          </a:xfrm>
        </p:grpSpPr>
        <p:sp>
          <p:nvSpPr>
            <p:cNvPr id="340" name="Shape 340"/>
            <p:cNvSpPr/>
            <p:nvPr/>
          </p:nvSpPr>
          <p:spPr>
            <a:xfrm>
              <a:off x="0" y="116658"/>
              <a:ext cx="6858000" cy="4288042"/>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endParaRPr/>
            </a:p>
          </p:txBody>
        </p:sp>
        <p:sp>
          <p:nvSpPr>
            <p:cNvPr id="341" name="Shape 341"/>
            <p:cNvSpPr/>
            <p:nvPr/>
          </p:nvSpPr>
          <p:spPr>
            <a:xfrm>
              <a:off x="152400" y="272466"/>
              <a:ext cx="6553200" cy="323165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500" dirty="0">
                  <a:latin typeface="Consolas"/>
                  <a:ea typeface="Consolas"/>
                  <a:cs typeface="Consolas"/>
                  <a:sym typeface="Consolas"/>
                </a:rPr>
                <a:t>class Employee</a:t>
              </a:r>
            </a:p>
            <a:p>
              <a:pPr lvl="0"/>
              <a:r>
                <a:rPr sz="1500" dirty="0">
                  <a:latin typeface="Consolas"/>
                  <a:ea typeface="Consolas"/>
                  <a:cs typeface="Consolas"/>
                  <a:sym typeface="Consolas"/>
                </a:rPr>
                <a:t>{</a:t>
              </a:r>
            </a:p>
            <a:p>
              <a:pPr lvl="0"/>
              <a:r>
                <a:rPr sz="1500" dirty="0">
                  <a:latin typeface="Consolas"/>
                  <a:ea typeface="Consolas"/>
                  <a:cs typeface="Consolas"/>
                  <a:sym typeface="Consolas"/>
                </a:rPr>
                <a:t>     public Employee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public Employee (int grade)</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    public string Name { get; set; }</a:t>
              </a:r>
            </a:p>
            <a:p>
              <a:pPr lvl="0"/>
              <a:r>
                <a:rPr sz="1500" dirty="0">
                  <a:latin typeface="Consolas"/>
                  <a:ea typeface="Consolas"/>
                  <a:cs typeface="Consolas"/>
                  <a:sym typeface="Consolas"/>
                </a:rPr>
                <a:t>    public string Department { get; set; }</a:t>
              </a:r>
            </a:p>
            <a:p>
              <a:pPr lvl="0"/>
              <a:r>
                <a:rPr sz="1500" dirty="0">
                  <a:latin typeface="Consolas"/>
                  <a:ea typeface="Consolas"/>
                  <a:cs typeface="Consolas"/>
                  <a:sym typeface="Consolas"/>
                </a:rPr>
                <a:t>    ...</a:t>
              </a:r>
            </a:p>
            <a:p>
              <a:pPr lvl="0"/>
              <a:r>
                <a:rPr sz="1500" dirty="0">
                  <a:latin typeface="Consolas"/>
                  <a:ea typeface="Consolas"/>
                  <a:cs typeface="Consolas"/>
                  <a:sym typeface="Consolas"/>
                </a:rPr>
                <a:t>}</a:t>
              </a:r>
            </a:p>
          </p:txBody>
        </p:sp>
      </p:grpSp>
      <p:grpSp>
        <p:nvGrpSpPr>
          <p:cNvPr id="345" name="Group 345"/>
          <p:cNvGrpSpPr/>
          <p:nvPr/>
        </p:nvGrpSpPr>
        <p:grpSpPr>
          <a:xfrm>
            <a:off x="1397567" y="4087351"/>
            <a:ext cx="7543800" cy="2161049"/>
            <a:chOff x="0" y="247558"/>
            <a:chExt cx="7543800" cy="1805492"/>
          </a:xfrm>
        </p:grpSpPr>
        <p:sp>
          <p:nvSpPr>
            <p:cNvPr id="343" name="Shape 343"/>
            <p:cNvSpPr/>
            <p:nvPr/>
          </p:nvSpPr>
          <p:spPr>
            <a:xfrm>
              <a:off x="0" y="247558"/>
              <a:ext cx="7543800" cy="1805492"/>
            </a:xfrm>
            <a:custGeom>
              <a:avLst/>
              <a:gdLst/>
              <a:ahLst/>
              <a:cxnLst>
                <a:cxn ang="0">
                  <a:pos x="wd2" y="hd2"/>
                </a:cxn>
                <a:cxn ang="5400000">
                  <a:pos x="wd2" y="hd2"/>
                </a:cxn>
                <a:cxn ang="10800000">
                  <a:pos x="wd2" y="hd2"/>
                </a:cxn>
                <a:cxn ang="16200000">
                  <a:pos x="wd2" y="hd2"/>
                </a:cxn>
              </a:cxnLst>
              <a:rect l="0" t="0" r="r" b="b"/>
              <a:pathLst>
                <a:path w="21600" h="19255" extrusionOk="0">
                  <a:moveTo>
                    <a:pt x="0" y="0"/>
                  </a:moveTo>
                  <a:lnTo>
                    <a:pt x="21600" y="0"/>
                  </a:lnTo>
                  <a:lnTo>
                    <a:pt x="21600" y="15641"/>
                  </a:lnTo>
                  <a:cubicBezTo>
                    <a:pt x="10800" y="15641"/>
                    <a:pt x="10800" y="21600"/>
                    <a:pt x="0" y="18214"/>
                  </a:cubicBezTo>
                  <a:close/>
                </a:path>
              </a:pathLst>
            </a:custGeom>
            <a:solidFill>
              <a:srgbClr val="FFFFFF"/>
            </a:solidFill>
            <a:ln w="25400" cap="flat">
              <a:solidFill>
                <a:schemeClr val="accent2">
                  <a:lumMod val="50000"/>
                </a:schemeClr>
              </a:solidFill>
              <a:prstDash val="solid"/>
              <a:bevel/>
            </a:ln>
            <a:effectLst/>
          </p:spPr>
          <p:txBody>
            <a:bodyPr wrap="square" lIns="0" tIns="0" rIns="0" bIns="0" numCol="1" anchor="ctr">
              <a:noAutofit/>
            </a:bodyPr>
            <a:lstStyle/>
            <a:p>
              <a:pPr lvl="0">
                <a:defRPr sz="1500">
                  <a:latin typeface="Consolas"/>
                  <a:ea typeface="Consolas"/>
                  <a:cs typeface="Consolas"/>
                  <a:sym typeface="Consolas"/>
                </a:defRPr>
              </a:pPr>
              <a:endParaRPr/>
            </a:p>
          </p:txBody>
        </p:sp>
        <p:sp>
          <p:nvSpPr>
            <p:cNvPr id="344" name="Shape 344"/>
            <p:cNvSpPr/>
            <p:nvPr/>
          </p:nvSpPr>
          <p:spPr>
            <a:xfrm>
              <a:off x="152400" y="323344"/>
              <a:ext cx="7239000" cy="142711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r>
                <a:rPr sz="1500" dirty="0">
                  <a:latin typeface="Consolas"/>
                  <a:ea typeface="Consolas"/>
                  <a:cs typeface="Consolas"/>
                  <a:sym typeface="Consolas"/>
                </a:rPr>
                <a:t>Employee louisa = new Employee() </a:t>
              </a:r>
              <a:r>
                <a:rPr sz="1600" b="1" dirty="0">
                  <a:latin typeface="Consolas"/>
                  <a:ea typeface="Consolas"/>
                  <a:cs typeface="Consolas"/>
                  <a:sym typeface="Consolas"/>
                </a:rPr>
                <a:t>{ Department = "Technical" }</a:t>
              </a:r>
              <a:r>
                <a:rPr sz="1500" dirty="0">
                  <a:latin typeface="Consolas"/>
                  <a:ea typeface="Consolas"/>
                  <a:cs typeface="Consolas"/>
                  <a:sym typeface="Consolas"/>
                </a:rPr>
                <a:t>;</a:t>
              </a:r>
            </a:p>
            <a:p>
              <a:pPr lvl="0"/>
              <a:r>
                <a:rPr sz="1500" dirty="0">
                  <a:latin typeface="Consolas"/>
                  <a:ea typeface="Consolas"/>
                  <a:cs typeface="Consolas"/>
                  <a:sym typeface="Consolas"/>
                </a:rPr>
                <a:t>Employee john = new Employee </a:t>
              </a:r>
              <a:r>
                <a:rPr sz="1600" b="1" dirty="0">
                  <a:latin typeface="Consolas"/>
                  <a:ea typeface="Consolas"/>
                  <a:cs typeface="Consolas"/>
                  <a:sym typeface="Consolas"/>
                </a:rPr>
                <a:t>{ Name = "John" }</a:t>
              </a:r>
              <a:r>
                <a:rPr sz="1500" dirty="0">
                  <a:latin typeface="Consolas"/>
                  <a:ea typeface="Consolas"/>
                  <a:cs typeface="Consolas"/>
                  <a:sym typeface="Consolas"/>
                </a:rPr>
                <a:t>;</a:t>
              </a:r>
            </a:p>
            <a:p>
              <a:pPr lvl="0"/>
              <a:r>
                <a:rPr sz="1500" dirty="0">
                  <a:latin typeface="Consolas"/>
                  <a:ea typeface="Consolas"/>
                  <a:cs typeface="Consolas"/>
                  <a:sym typeface="Consolas"/>
                </a:rPr>
                <a:t>Employee mike = new Employee</a:t>
              </a:r>
            </a:p>
            <a:p>
              <a:pPr lvl="0"/>
              <a:r>
                <a:rPr sz="1600" b="1" dirty="0">
                  <a:latin typeface="Consolas"/>
                  <a:ea typeface="Consolas"/>
                  <a:cs typeface="Consolas"/>
                  <a:sym typeface="Consolas"/>
                </a:rPr>
                <a:t>{</a:t>
              </a:r>
            </a:p>
            <a:p>
              <a:pPr lvl="0"/>
              <a:r>
                <a:rPr sz="1600" b="1" dirty="0">
                  <a:latin typeface="Consolas"/>
                  <a:ea typeface="Consolas"/>
                  <a:cs typeface="Consolas"/>
                  <a:sym typeface="Consolas"/>
                </a:rPr>
                <a:t>    Name = "Mike",</a:t>
              </a:r>
            </a:p>
            <a:p>
              <a:pPr lvl="0"/>
              <a:r>
                <a:rPr sz="1600" b="1" dirty="0">
                  <a:latin typeface="Consolas"/>
                  <a:ea typeface="Consolas"/>
                  <a:cs typeface="Consolas"/>
                  <a:sym typeface="Consolas"/>
                </a:rPr>
                <a:t>    Department = "Technical"</a:t>
              </a:r>
            </a:p>
            <a:p>
              <a:pPr lvl="0"/>
              <a:r>
                <a:rPr sz="1600" b="1" dirty="0">
                  <a:latin typeface="Consolas"/>
                  <a:ea typeface="Consolas"/>
                  <a:cs typeface="Consolas"/>
                  <a:sym typeface="Consolas"/>
                </a:rPr>
                <a:t>}</a:t>
              </a:r>
              <a:r>
                <a:rPr sz="1500" dirty="0">
                  <a:latin typeface="Consolas"/>
                  <a:ea typeface="Consolas"/>
                  <a:cs typeface="Consolas"/>
                  <a:sym typeface="Consolas"/>
                </a:rPr>
                <a:t>;</a:t>
              </a:r>
            </a:p>
          </p:txBody>
        </p:sp>
      </p:grpSp>
      <p:sp>
        <p:nvSpPr>
          <p:cNvPr id="346" name="Shape 346"/>
          <p:cNvSpPr/>
          <p:nvPr/>
        </p:nvSpPr>
        <p:spPr>
          <a:xfrm>
            <a:off x="4225634" y="855106"/>
            <a:ext cx="4743442" cy="1507094"/>
          </a:xfrm>
          <a:prstGeom prst="roundRect">
            <a:avLst>
              <a:gd name="adj" fmla="val 15063"/>
            </a:avLst>
          </a:prstGeom>
          <a:solidFill>
            <a:schemeClr val="accent2">
              <a:lumMod val="50000"/>
            </a:schemeClr>
          </a:solidFill>
          <a:ln w="9525" cap="flat">
            <a:solidFill>
              <a:schemeClr val="accent2">
                <a:lumMod val="50000"/>
              </a:schemeClr>
            </a:solidFill>
            <a:prstDash val="solid"/>
            <a:bevel/>
          </a:ln>
          <a:effectLst/>
        </p:spPr>
        <p:txBody>
          <a:bodyPr wrap="square" lIns="0" tIns="0" rIns="0" bIns="0" numCol="1" anchor="ctr">
            <a:noAutofit/>
          </a:bodyPr>
          <a:lstStyle/>
          <a:p>
            <a:pPr marL="55563" lvl="0" algn="just"/>
            <a:r>
              <a:rPr lang="ru-RU" dirty="0">
                <a:solidFill>
                  <a:schemeClr val="bg1"/>
                </a:solidFill>
                <a:latin typeface="Calibri" panose="020F0502020204030204" pitchFamily="34" charset="0"/>
              </a:rPr>
              <a:t>Нужно стараться определять только конструкторы, устанавливающие все необходимые значения свойств по умолчанию</a:t>
            </a:r>
          </a:p>
        </p:txBody>
      </p:sp>
    </p:spTree>
    <p:extLst>
      <p:ext uri="{BB962C8B-B14F-4D97-AF65-F5344CB8AC3E}">
        <p14:creationId xmlns:p14="http://schemas.microsoft.com/office/powerpoint/2010/main" val="864206582"/>
      </p:ext>
    </p:extLst>
  </p:cSld>
  <p:clrMapOvr>
    <a:masterClrMapping/>
  </p:clrMapOvr>
</p:sld>
</file>

<file path=ppt/theme/theme1.xml><?xml version="1.0" encoding="utf-8"?>
<a:theme xmlns:a="http://schemas.openxmlformats.org/drawingml/2006/main" name="EPAM_PPT_General_Template_20150223">
  <a:themeElements>
    <a:clrScheme name="EPAM_Color">
      <a:dk1>
        <a:srgbClr val="464547"/>
      </a:dk1>
      <a:lt1>
        <a:sysClr val="window" lastClr="FFFFFF"/>
      </a:lt1>
      <a:dk2>
        <a:srgbClr val="666666"/>
      </a:dk2>
      <a:lt2>
        <a:srgbClr val="999999"/>
      </a:lt2>
      <a:accent1>
        <a:srgbClr val="CCCCCC"/>
      </a:accent1>
      <a:accent2>
        <a:srgbClr val="39C2D7"/>
      </a:accent2>
      <a:accent3>
        <a:srgbClr val="1B8BA0"/>
      </a:accent3>
      <a:accent4>
        <a:srgbClr val="A3C644"/>
      </a:accent4>
      <a:accent5>
        <a:srgbClr val="7F993A"/>
      </a:accent5>
      <a:accent6>
        <a:srgbClr val="B22746"/>
      </a:accent6>
      <a:hlink>
        <a:srgbClr val="32B6CE"/>
      </a:hlink>
      <a:folHlink>
        <a:srgbClr val="1B8A9F"/>
      </a:folHlink>
    </a:clrScheme>
    <a:fontScheme name="Custom 5">
      <a:majorFont>
        <a:latin typeface="Arial Black"/>
        <a:ea typeface=""/>
        <a:cs typeface=""/>
      </a:majorFont>
      <a:minorFont>
        <a:latin typeface="Trebuchet MS"/>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50000"/>
          </a:schemeClr>
        </a:solidFill>
        <a:ln>
          <a:solidFill>
            <a:schemeClr val="accent3">
              <a:lumMod val="75000"/>
            </a:schemeClr>
          </a:solidFill>
        </a:ln>
        <a:effectLst/>
      </a:spPr>
      <a:bodyPr rtlCol="0" anchor="ctr"/>
      <a:lstStyle>
        <a:defPPr algn="just">
          <a:defRPr dirty="0">
            <a:latin typeface="Calibri" panose="020F0502020204030204" pitchFamily="34" charset="0"/>
          </a:defRPr>
        </a:defPPr>
      </a:lstStyle>
      <a:style>
        <a:lnRef idx="1">
          <a:schemeClr val="accent1"/>
        </a:lnRef>
        <a:fillRef idx="3">
          <a:schemeClr val="accent1"/>
        </a:fillRef>
        <a:effectRef idx="2">
          <a:schemeClr val="accent1"/>
        </a:effectRef>
        <a:fontRef idx="minor">
          <a:schemeClr val="lt1"/>
        </a:fontRef>
      </a:style>
    </a:spDef>
    <a:lnDef>
      <a:spPr>
        <a:ln w="57150">
          <a:solidFill>
            <a:schemeClr val="accent3">
              <a:lumMod val="50000"/>
            </a:schemeClr>
          </a:solidFill>
          <a:prstDash val="sysDot"/>
          <a:tailEnd type="triangle"/>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asic Program Constructions" id="{962B6607-19C4-B942-8973-FB0C2E868F6D}" vid="{33CA72B4-F7D7-B44C-A627-F3ECABB2F8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75146E524073F468C4FC57E5B2789C1" ma:contentTypeVersion="0" ma:contentTypeDescription="Create a new document." ma:contentTypeScope="" ma:versionID="2cd562bb1c5679eea0696edea0d34439">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C39EE30-2332-4187-B3E5-769508514A19}">
  <ds:schemaRefs>
    <ds:schemaRef ds:uri="http://schemas.microsoft.com/sharepoint/v3/contenttype/forms"/>
  </ds:schemaRefs>
</ds:datastoreItem>
</file>

<file path=customXml/itemProps2.xml><?xml version="1.0" encoding="utf-8"?>
<ds:datastoreItem xmlns:ds="http://schemas.openxmlformats.org/officeDocument/2006/customXml" ds:itemID="{F6F96B3B-5B2C-4996-9E02-395DA9EA8E7E}">
  <ds:schemaRefs>
    <ds:schemaRef ds:uri="http://purl.org/dc/dcmitype/"/>
    <ds:schemaRef ds:uri="http://schemas.microsoft.com/office/2006/documentManagement/types"/>
    <ds:schemaRef ds:uri="http://purl.org/dc/elements/1.1/"/>
    <ds:schemaRef ds:uri="http://schemas.microsoft.com/office/2006/metadata/properties"/>
    <ds:schemaRef ds:uri="http://purl.org/dc/term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034CAA0A-5047-4F67-A62F-383038D28F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Templates</Template>
  <TotalTime>12787</TotalTime>
  <Words>5273</Words>
  <Application>Microsoft Macintosh PowerPoint</Application>
  <PresentationFormat>On-screen Show (4:3)</PresentationFormat>
  <Paragraphs>1051</Paragraphs>
  <Slides>61</Slides>
  <Notes>13</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61</vt:i4>
      </vt:variant>
    </vt:vector>
  </HeadingPairs>
  <TitlesOfParts>
    <vt:vector size="75" baseType="lpstr">
      <vt:lpstr>Arial</vt:lpstr>
      <vt:lpstr>Arial Black</vt:lpstr>
      <vt:lpstr>Calibri</vt:lpstr>
      <vt:lpstr>Consolas</vt:lpstr>
      <vt:lpstr>Helvetica</vt:lpstr>
      <vt:lpstr>Helvetica LT Std</vt:lpstr>
      <vt:lpstr>Lucida Grande</vt:lpstr>
      <vt:lpstr>Lucida Sans Typewriter</vt:lpstr>
      <vt:lpstr>Narkisim</vt:lpstr>
      <vt:lpstr>Times New Roman</vt:lpstr>
      <vt:lpstr>Trebuchet MS</vt:lpstr>
      <vt:lpstr>Verdana</vt:lpstr>
      <vt:lpstr>Wingdings</vt:lpstr>
      <vt:lpstr>EPAM_PPT_General_Template_20150223</vt:lpstr>
      <vt:lpstr>PowerPoint Presentation</vt:lpstr>
      <vt:lpstr>Инкапсуляция</vt:lpstr>
      <vt:lpstr>Модификаторы доступа</vt:lpstr>
      <vt:lpstr>Определение свойства</vt:lpstr>
      <vt:lpstr>Определение свойства</vt:lpstr>
      <vt:lpstr>Модификаторы свойства</vt:lpstr>
      <vt:lpstr>Автоматические свойства (Automatically Implemented Properties)</vt:lpstr>
      <vt:lpstr>Инициализация объекта</vt:lpstr>
      <vt:lpstr>Инициализация объекта</vt:lpstr>
      <vt:lpstr>Рекомендации по определению и использованию свойств</vt:lpstr>
      <vt:lpstr>Рекомендации по определению и использованию свойств</vt:lpstr>
      <vt:lpstr>Определение индексатора</vt:lpstr>
      <vt:lpstr>Определение индексатора</vt:lpstr>
      <vt:lpstr>Определение индексатора</vt:lpstr>
      <vt:lpstr>Создание индексатора</vt:lpstr>
      <vt:lpstr>Сравнение индексаторов и массивов</vt:lpstr>
      <vt:lpstr>Наследование в C#</vt:lpstr>
      <vt:lpstr>Наследование «is a»</vt:lpstr>
      <vt:lpstr>Наследование «is a»</vt:lpstr>
      <vt:lpstr>Иерархии наследования</vt:lpstr>
      <vt:lpstr>Иерархии наследования</vt:lpstr>
      <vt:lpstr>Вызов методов и конструкторов базового класса</vt:lpstr>
      <vt:lpstr>Вызов методов и конструкторов базового класса</vt:lpstr>
      <vt:lpstr>Сокрытие методов базового класса</vt:lpstr>
      <vt:lpstr>Переопределение виртуальных методов базового класса</vt:lpstr>
      <vt:lpstr>Вызов методов базового класса</vt:lpstr>
      <vt:lpstr>Определение запечатанных классов и методов</vt:lpstr>
      <vt:lpstr>Полиморфизм</vt:lpstr>
      <vt:lpstr>Полиморфизм</vt:lpstr>
      <vt:lpstr>Полиморфизм</vt:lpstr>
      <vt:lpstr>Переопределение и сокрытие методов</vt:lpstr>
      <vt:lpstr>Интерфейсы в C#</vt:lpstr>
      <vt:lpstr>Моделирование абстракций и слабо связанный код</vt:lpstr>
      <vt:lpstr>Электрическая проводка или как написать слабо связанный код</vt:lpstr>
      <vt:lpstr>Электрическая проводка или как написать слабо связанный код</vt:lpstr>
      <vt:lpstr>Электрическая проводка или как написать слабо связанный код</vt:lpstr>
      <vt:lpstr>Электрическая проводка или как написать слабо связанный код</vt:lpstr>
      <vt:lpstr>Электрическая проводка или как написать слабо связанный код</vt:lpstr>
      <vt:lpstr>Электрическая проводка или как написать слабо связанный код</vt:lpstr>
      <vt:lpstr>Понятие интерфейса</vt:lpstr>
      <vt:lpstr>Понятие интерфейса</vt:lpstr>
      <vt:lpstr>Когда класс должен реализовывать интерфейс?</vt:lpstr>
      <vt:lpstr>Определение интерфейса</vt:lpstr>
      <vt:lpstr>Создание и реализация интерфейсов</vt:lpstr>
      <vt:lpstr>Создание и реализация интерфейсов</vt:lpstr>
      <vt:lpstr>Использование интерфейсных ссылок</vt:lpstr>
      <vt:lpstr>Использование интерфейсных ссылок</vt:lpstr>
      <vt:lpstr>Явная и неявная реализация интерфейса</vt:lpstr>
      <vt:lpstr>Явная и неявная реализация интерфейса</vt:lpstr>
      <vt:lpstr>Явная и неявная реализация интерфейса</vt:lpstr>
      <vt:lpstr>Явная и неявная реализация интерфейса</vt:lpstr>
      <vt:lpstr>Явная и неявная реализация интерфейса</vt:lpstr>
      <vt:lpstr>Определение свойств в интерфейсе</vt:lpstr>
      <vt:lpstr>Определение свойств в интерфейсе</vt:lpstr>
      <vt:lpstr>Определение индексаторов в интерфейсе</vt:lpstr>
      <vt:lpstr>Абстрактный класс</vt:lpstr>
      <vt:lpstr>Абстрактный  класс vs интерфейс</vt:lpstr>
      <vt:lpstr>Абстрактный метод</vt:lpstr>
      <vt:lpstr>Абстрактный метод</vt:lpstr>
      <vt:lpstr>PowerPoint Presentation</vt:lpstr>
      <vt:lpstr>PowerPoint Presentation</vt:lpstr>
    </vt:vector>
  </TitlesOfParts>
  <Company>EPAM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NET.C#.06 Наследование. Интерфейсы  и абстрактные классы</dc:title>
  <dc:creator>Anzhelika Kravchuk</dc:creator>
  <cp:lastModifiedBy>Microsoft Office User</cp:lastModifiedBy>
  <cp:revision>1067</cp:revision>
  <dcterms:created xsi:type="dcterms:W3CDTF">2008-09-08T12:48:20Z</dcterms:created>
  <dcterms:modified xsi:type="dcterms:W3CDTF">2017-09-04T17:05:28Z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0x010100175146E524073F468C4FC57E5B2789C1</vt:lpwstr>
  </property>
</Properties>
</file>

<file path=docProps/thumbnail.jpeg>
</file>